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0" r:id="rId2"/>
    <p:sldId id="259" r:id="rId3"/>
    <p:sldId id="271" r:id="rId4"/>
    <p:sldId id="272" r:id="rId5"/>
    <p:sldId id="276" r:id="rId6"/>
    <p:sldId id="300" r:id="rId7"/>
    <p:sldId id="320" r:id="rId8"/>
    <p:sldId id="277" r:id="rId9"/>
    <p:sldId id="301" r:id="rId10"/>
    <p:sldId id="302" r:id="rId11"/>
    <p:sldId id="303" r:id="rId12"/>
    <p:sldId id="304" r:id="rId13"/>
    <p:sldId id="305" r:id="rId14"/>
    <p:sldId id="306" r:id="rId15"/>
    <p:sldId id="288" r:id="rId16"/>
    <p:sldId id="289" r:id="rId17"/>
    <p:sldId id="29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291" r:id="rId28"/>
    <p:sldId id="261" r:id="rId29"/>
    <p:sldId id="299" r:id="rId30"/>
    <p:sldId id="284" r:id="rId31"/>
    <p:sldId id="307" r:id="rId32"/>
    <p:sldId id="308" r:id="rId33"/>
    <p:sldId id="309" r:id="rId34"/>
    <p:sldId id="310" r:id="rId35"/>
  </p:sldIdLst>
  <p:sldSz cx="12192000" cy="6858000"/>
  <p:notesSz cx="6858000" cy="9144000"/>
  <p:embeddedFontLs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eadex Pro" panose="020B0604020202020204" charset="-78"/>
      <p:regular r:id="rId40"/>
      <p:bold r:id="rId41"/>
    </p:embeddedFont>
    <p:embeddedFont>
      <p:font typeface="UTM Avo" panose="02040603050506020204" pitchFamily="18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K2D" panose="020B0604020202020204" charset="-34"/>
      <p:regular r:id="rId50"/>
      <p:bold r:id="rId51"/>
      <p:italic r:id="rId52"/>
      <p:boldItalic r:id="rId53"/>
    </p:embeddedFont>
    <p:embeddedFont>
      <p:font typeface="Barlow" panose="020B060402020202020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CAA"/>
    <a:srgbClr val="CCFFFF"/>
    <a:srgbClr val="00AFEF"/>
    <a:srgbClr val="FFFFFF"/>
    <a:srgbClr val="27ACE3"/>
    <a:srgbClr val="1F5CA9"/>
    <a:srgbClr val="F2F2F2"/>
    <a:srgbClr val="000000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3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5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0C3C4B-7EB0-A799-EF60-7E7B2A1A5D7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889A1F-7953-5C39-8687-FF30BEEED6A0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2EFB534-7696-D26C-4ED3-9370C4BF548C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EBF6C9-F2A0-D7EA-46F2-E2BED25E4EEB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C287AC-3830-D280-1DFB-099F1C622F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61D4A3-C96E-946C-BF56-14B0317E483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FDF354-0251-FE65-2C5F-25380E57F03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6B934B-7F60-9EFE-CEAF-A531BBACD851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AF9606-2A17-830C-304D-88D56EDB1C47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DAA7A-04F6-2616-50B0-A84AF6F98FE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 dirty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 dirty="0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F1CC2D-4F33-60C3-D015-EE4B3346464B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C43A459-4626-2124-180B-282157DA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386F145B-841B-1EA7-87E9-B007B9A5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85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666FBEF-96D4-A728-F979-1B9E3C58461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8E8DD-CE54-0055-2BF7-151D57DF8BD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72301E-8D74-6168-3E37-23F22C232E8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F16EF-BF90-0E2D-8C37-9F7F65B32C5A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C6974A-DD6E-7CB5-8FD4-600450267DC0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196367-A723-A537-EB98-81ACB69748F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66BEA6-14C4-AF23-E4A2-9D451D536F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362F22-F1FE-F284-D164-71325E2FE29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A85AC-B7B7-482A-12B3-980D59815F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F6D7656-F800-D94D-225F-EDD31055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D4C748E-C498-F3D1-FA1A-8DE0452D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1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9E864A0-20A2-BDEB-4706-A5E83DDFA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A90EEE0-CD8C-2ACB-25F9-50BB8997F9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DDDAF3A5-8C80-403E-4204-D45A798228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1442A5B8-CFC4-5FD2-2AD5-A6E2BE31C3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BE5A7E-5F20-6A38-5D19-14DA476864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D97C13-D91F-4682-B432-81FF1B14B49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4DFD5-27A7-C363-7007-2DC193A3EAF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6999E-E9FF-973E-7101-9B1C4199764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6026A7-B4F0-EAA7-6E24-26FFBCA763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F0E9D6-6802-7688-2B57-6C08D5DA59C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658449-E3D8-FD81-A0DE-693514AECD38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B45509-564D-FF36-7D23-E19C5706B85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4F2291-6314-C1AD-04AC-4C2F36AFBCE5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81222-A6F3-0F0F-54F8-3440A58FEE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5F7985F-5BDC-B2DF-EE61-A86912B6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F3C7577-EE0C-2234-C1BF-DA9C643E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3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55DA46C-D8B6-7CFC-66B8-7CB0661BDC5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0D40A-2E3B-C7A9-C896-AB297CD1D502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772D73-D33F-3CF1-F2EC-3AB49AB0A3E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B7BB71-C74C-F574-53FD-686AF1FFDDB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F3CACD-6A80-FFA4-A1A8-D43F712955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AEB09F-CD5E-7ADC-1B2F-8965E3D7128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64E0D-6262-6968-C324-91B0C29DAE2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ACF565-7282-52D8-2F87-9979EB7D22E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EB52C3-46A3-8597-EB48-A059B972B6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417CD2D-3662-2AA5-03DA-B7DB71FD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176764BE-F724-71A0-BE05-2D8CD35F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26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E2B706-8307-6ED5-F877-389B0B297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B4C324-3C81-EE05-863B-0BFD10068AD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62863-B89C-435F-F151-714E85DDC0D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D858D0-591A-DB7C-B0CF-EC5885EF6AA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1B9E2AA-8C7B-B434-371B-D07F8E42BC7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048CFE-B19B-7653-369A-1274DDC6A672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54DA6-059E-42E3-D2C2-7CC236D17F7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8C257-C905-714F-8D36-7C4FEA7B101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71E3B6-9344-8EA5-ECCC-B4E2DB489CB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815-B553-E7E3-A420-642D631F85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43C1B86-79CD-A2B3-901F-0E811E86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1990695-EF78-6AB0-E960-0608F2EF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568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D997C6-547B-2702-8F85-89942F1AB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F876A1-6B11-6FF8-2D84-015F96056B1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A6408-9D66-09C4-41AB-00CC1729D3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018DF-49AD-91F7-0DB0-C9BC1261979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C13370-E7EC-678E-BD5A-DB77AAE1330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15444-C65B-BCB2-0C08-2D44E08572B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2101A3-77ED-E52F-5EB8-690B6987C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94B63-DFC9-1FBB-688F-B4BDE18353A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70B167-68C8-83AC-0439-E32E52CA290E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2CD55A-1C1C-F2FF-326E-E4EDF09609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106D705-167D-4957-B052-389F58C3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B50CB5C-9421-8092-B746-31E9C2F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31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399B61-C397-6E24-154B-55AEE91F3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8885C0-D685-8BA1-0334-F39B9B68D71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DF714-887C-B1B4-0544-F3318FB936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B2670-DCDB-9912-43A9-DB6F7732594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719D13-9667-D80B-8E63-2EAE238785E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5820E4-D785-554F-4A26-439F94DC39C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173FE2-FAF0-8CC7-CB52-0A02CAB31B9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C9A41C-6FE6-99FD-63A0-4F13214472F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355810-09A4-7711-CAE0-3B52F9B0F7A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D61F0-56D5-64BF-42C1-A40A09A1EC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D9E8BE1-8359-B3EB-76B9-E21898BB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8313AA7-7AE7-BBBB-D161-E7992A58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4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A9BD5AE-860A-11DA-EDCF-22268C7C9A8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50682-E7A5-4FC0-F3BE-BB9A232438A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D63CC-5B2D-403A-2D8D-77E5D2B6108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5D36C9-D247-9D20-3BF2-F3349DFE29EF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3E65D7-4824-ED09-532B-9FC7698CEF8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6AB20A-6E3F-4D3A-66A0-FB26AD4A104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847801-603B-FBC5-F985-AE9459E3CD4E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F14B01-E23B-BFC7-B317-7E21D60D518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6432E-6829-4DE3-60A2-6B8BBDC6B4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87C7D7A-D6B4-F348-B4E4-CA33AB53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9648BD2-EBDF-9F5F-296A-DFCA3F0B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31D2F5E-B4B4-4F13-5B40-6B34D4077BF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8C786-22D7-B802-E1CD-F76CACF14CCC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47DAB2-9527-687A-8677-8F0D90CD784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F80466-9EFF-A73A-B6DE-D269BCE066A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3337E1-C74F-3AB9-3062-C33D866163B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12D348-DF45-A829-E72D-196DEC172D7E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F8196-C024-0B7C-46F7-739B24E5DBF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860906-4DB7-35A0-12A0-880FE34D0611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6CDF9-3E97-FB61-7CE7-3D09FA86D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18C02C-39DB-9A5F-95CB-0C3CAB0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4506B3F-1DF2-A2B1-B917-52BD9BA9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27B2114-05AD-5B46-042A-74C2E1E114D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12D61D-E589-A35B-EEF9-9C42ABC105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589A6-0D91-BA6C-6308-33240D74B74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0B255F-3EA0-6316-1814-EA69B3A1C94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9C3888-223C-A47F-802D-E01AE026158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AFDAA6-E7FA-2A32-DFA6-F90442ED860C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C1B11-CA57-3325-DD06-C67EE58D7FC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8C3C485-7E6C-D1B8-B245-95DB0F954A97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1F8E9-DA5B-DA41-D6FB-62DFDED23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B773FC-C6DB-8895-F8FB-AC357B5F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ED3E9AD-AE54-8D77-117E-98F95DC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0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85175A-A5CA-FDCD-9D1E-D1E3A5C0861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2AE3C-B845-C37F-3FA3-517EBBCCD80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C2B34-BC37-24CD-CCCC-86C84255F60D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51EC-EB1C-A2F5-191D-39EC3871D7F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6B55C-8A59-6B1B-682C-62AA2B73A47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2AAA9-0C7E-3269-988C-8B585C6196A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2758D9-75FB-A297-C9B0-0046880A091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0FD0A9-AA5C-7D0D-4E1D-5CCB189D948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2D20B6-C339-D112-86D5-A51948B07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1D37C2-EC33-4641-5CD8-DBFCCC5A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F9D2D5D-F42C-AD89-38B2-8E5862B8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086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oboto" panose="02000000000000000000" pitchFamily="2" charset="0"/>
                <a:ea typeface="Roboto" panose="02000000000000000000" pitchFamily="2" charset="0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92E844-1828-0F51-3BFD-DF527D65BF8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0BC67-81A5-AC24-0BB4-9D1D3E835D94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E1EA0-6222-87BA-38C9-866FE8F2830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606771-B50F-5EF5-AF4C-183C88EEC70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8AD8D-BBBE-FFAE-563D-62AF760A44A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63336F-2FD5-E8B2-B179-80665CF8D4BA}"/>
              </a:ext>
            </a:extLst>
          </p:cNvPr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A62A7F-4A0D-8203-BB6A-E6AFE62BD3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49E161-4DC5-D15C-6DAE-AE38C664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DD46289-EAED-BF63-CD78-95A65C49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0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043EC71-5B9E-C0BC-1876-C8F7F39BC54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374B3-12AF-4FD8-DEB7-27010168D059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A7498-F3BC-86B3-1A69-799334B6D0C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C85D92-154D-811A-7CED-746E05BC99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F18A3-B64B-560A-0E4C-FAE23671DD1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87580-3DBD-8257-F1D1-7914462F84C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24CB2-D38F-D098-BA0D-F7AF3FD0DAE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944464-246D-1746-8383-CA6C986DD6C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B468E-C03F-EA5D-3562-3CF0D836AD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DB08078-B43B-9900-A614-EDD1B70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53B98CF-4D09-7334-F10E-AC294939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5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9D4A31-78FB-C50E-E557-1D6A2AB1B39D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77047-2D78-10EA-8B2B-464D363FDA7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B0BADC-EE2D-7AA3-FE84-68EB6BD21ECE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3A035-1495-F2B0-9581-76B6F74E68E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FB4826-5D0F-51B0-8FB3-AF794F93FD9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DA189B-1ADB-AEB4-5954-98C27419F04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D18312-4501-E052-78A4-D56485FF5E5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FB8709-60EF-0C2D-7AE6-97383C28A99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513177-236E-9D57-556A-25BA2A08A5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B60C45-18AD-EA2E-F8C7-09BC10A7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6116A22-46CD-EA17-0317-B3A75C35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971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628E4E-7D92-2696-C967-238AE8D19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CD306E5-CFB4-AF8E-362E-7264A2EE8FC3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40D7E-4410-6230-80DF-9F48DDD5A2A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71A584-94A8-DB0F-72C3-58733380A87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63D15-A7C4-C136-3C34-D85D43DF91D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ACA2-579F-CD83-86DA-E253A52172C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5BCA61-C1DF-F935-9A58-6E188F2CB05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E80D1-1F87-F099-C499-A6D08F0D1B7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7DD4F89-FFA6-2586-6CFF-BAD9CA9BBED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ADDEC2-86AA-36BA-1460-FC4BE106E1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0BAA20-270C-6BB8-126D-274EA4BC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E3DB167-B4F8-7DE2-3FE9-16BA7DFC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59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77A98-B16D-37D0-150B-AA6EC7793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AAABEF-0466-E8D9-7159-4498725EB23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B4BC4-A4A2-B7AE-36B8-5F8601CBD24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3324B4-3F68-C3A0-CCD5-76223DA44378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AF8661-5038-9FE1-BBA8-946867DADAB0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383C5A-EDBD-9F53-185B-2E7B394F345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A2C68B-0393-7A63-49AA-3FFE7FE14C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CA16E1-AF2D-D0AA-1F01-070BA884ACD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CC7B34-3035-0952-6B45-935B76D988E3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7B063C-9DEE-224B-8FD3-B578122F70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004C0A-B376-851D-1C1F-61573C0B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D28DB7B-FFF4-7151-C18D-3C7D5D9D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906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F29CC0-A8E3-7B26-83F7-23FD30C83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7CBBB-5BEC-4156-BB0B-762A1656305F}"/>
              </a:ext>
            </a:extLst>
          </p:cNvPr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E0175B-DA75-48B5-9D9D-69732B703EF5}"/>
              </a:ext>
            </a:extLst>
          </p:cNvPr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ADB430-7D50-4978-89C8-6C6EBBB3035E}"/>
                </a:ext>
              </a:extLst>
            </p:cNvPr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>
              <a:extLst>
                <a:ext uri="{FF2B5EF4-FFF2-40B4-BE49-F238E27FC236}">
                  <a16:creationId xmlns:a16="http://schemas.microsoft.com/office/drawing/2014/main" id="{7688F936-0D30-441F-BBA9-66AE32197B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pPr/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F36C960-0DDB-40F7-96C6-0E5E092E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B56B231-F846-4811-B632-4AB4BAA9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250632-77FB-405A-BBE8-9981579CE7EF}"/>
              </a:ext>
            </a:extLst>
          </p:cNvPr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F06559-0D08-475B-BB2B-C2AD79E1EA9A}"/>
              </a:ext>
            </a:extLst>
          </p:cNvPr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2DBFB6-FB51-4349-AD79-DB5E3B289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41078-A544-42D3-8CE7-5F2F115BABE0}"/>
              </a:ext>
            </a:extLst>
          </p:cNvPr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C7F682-0100-EB65-9EF7-68F4E1527F64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B12206D-0D33-F7BF-D5C3-71176B0C507A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958F7DE-9367-1A7B-0471-C642F47C03A3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F2EDA6-9276-E821-1BDA-7B118853E64D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60848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39DEC0-0415-D667-18C3-EEA5AEBABE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4BF315-D1FC-6421-060B-3FFD387F1B1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2D3478F-4D6B-F3FC-93EE-781955B168ED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0E6027-7A58-80A0-C4DE-BD292242A19B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39217D-11B2-EC58-7DB9-670BADCEC0E6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69E2A5B-C398-3A54-39BB-1A10AD77A4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40C400F-3AEE-5C28-4A10-78CBA14078B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79BBA-69C1-570D-F28E-9BB9C6ACBEC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30C32-8749-8F9D-AFB9-200DC55D9965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6664E3-F587-5BFA-8277-C0DDF1B0FB4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F36890-856E-2F7B-8E55-A33B790D7C1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2CBB7-80CC-0503-06CA-B293272E754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49DC9B-DB28-1334-ACD6-A7837974CC5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96B089-ECA6-A22E-B1B3-DEA30DA3A29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CA8C4BA-A884-9E59-FFE3-0B919D00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9B8DE1D-7394-99A3-7495-C14CDDA1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2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6F8249F-933F-27B4-037F-1BE57AC729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D8527-F93B-EB58-7740-2C078C40D098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2B52FF-C488-9746-1718-20EBF7C6F69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1F8AA-07ED-7376-C0C8-2331E007AE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98A477-5FFB-8A7A-8F05-0A80F04AEFB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25ED5-67ED-5B9A-3DCA-1DE0F4C58341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266B7-33A3-424D-B662-BE0A9937A840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86A9F9-4156-B900-5857-6016C3E85FAB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0D5907-9052-863A-8BCC-EF17800E6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F2144C9-292D-3866-E801-4F565FEE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BEA6383-5223-C237-6EF3-C8B51BE5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DADA73C-32DA-6364-6627-ED34BFEF2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05A496-97A9-F2E6-5A93-82ED2999180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E9CB3-D945-22DB-F3B1-01E643966ACF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6A3BA-05EA-D4A6-D520-6A0BBE9ACFC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D0D4-C58F-2943-9F96-7367FEA221D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13E83-E883-5D3C-7410-B094E1918C1E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148F3C-F670-4585-6238-F7F73412182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5B6593-3DAF-E642-22A3-B33B2E999E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12E298-D721-FB54-E8B1-308FB365446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E4871-7678-DA84-8689-2F27B59205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13E948E-49EF-8C4E-0898-E98F72B6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5A65652-1FC1-56DE-41BF-70B7E317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96C117-0DD7-57D2-DF3E-3C0A174E0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5E8B0A-35A9-1D4F-DB19-BE07791E78F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E1F6B-3A1F-F4AA-B616-B69C903A909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A17A55-6967-1E8F-7303-5303CBD602A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4F218F-2B5C-5125-3565-DD9470D6775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F21373-8291-8606-349F-C9D37F7F42EA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90A1A8-07D6-CC23-110F-A4349C95D83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B2C4FA-6364-1259-35B8-B7538FBAB89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298D622-19A9-9C4F-D8B3-A0B8BACFDA9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D19E43-BFD6-BAEA-5172-CB6E311691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86DB862-383E-AC4E-53C8-05578489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1406AB-9157-BB66-317E-91FF6676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97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6F05EB3-1A18-FFAB-87F4-C3B6F94C3D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B58D15-E021-9409-2BF6-38B866254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05A38DB-2EAE-47C8-9F84-174DA20245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472C8C42-C792-4628-B171-1C30DA52BB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EFF8FA1-B5A4-2A75-DF61-6155775A60B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28A97E-3A14-7BF0-D186-C53734F2598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894450-A56F-CB14-56CE-6BAB4A469F50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DC2765-72E6-0900-A64B-07D9394DE1EE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72BBAE-9F84-4D92-5FC5-6BAC2EBBA3A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D8EF8C-2CE8-32A2-4893-8A1F462F59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64073C-92F4-B219-BB9F-D220B1F1317A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DC2B2F-DD31-C057-140F-8607950C122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099AF-ADE0-F209-43E6-00047303FC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9D6B138-607A-1698-333D-31B07D85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EC58AAA-3CCF-ABE2-A4E2-685132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E6D52DE-4D97-3181-9440-19E31A6CE8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88786B7F-DEAA-9BB7-8BD3-B3780EB61B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308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948C5E-76A7-F702-69DB-282464E7764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456AD05-D0D5-B566-5464-905D6E126C9B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39BB277-D677-7122-583C-E2DA058F670A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E1A5C2-1028-7EF7-EC88-4F04EC7380D2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2C0C7-F574-E38A-4EB3-08F7967A5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9D78DE-4DE3-2990-85E4-786FD52314B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8D337-520D-D86F-59BE-49A69B9FFC6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4FC1A-E55F-C03B-647D-62C9D227489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F77203-FB16-225E-E2AD-E6F5BFB29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832108-B491-0ED9-0209-DCDB4B879444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 dirty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 dirty="0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E3B44A9-629A-9AFC-6A18-1288714D7213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i="0" dirty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47E8952C-C96D-E1CF-68EF-C321F558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43BEA4F-EC22-DCD8-2D07-6E96C6A7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3CFF9A2-77A5-DDEE-8CD5-81FBB071FF6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020D5-F981-3E97-FE5E-ADF3F5D5D67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F97B9-1D92-F527-C77C-03A8413842F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61B76C-9BE8-353C-CE4F-D68CC621DEA4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53315-09D7-5756-C6C6-55FFDDCFE13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79C1E-4CE5-9C79-D05A-E661FD9C1020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7A207F-A3E9-4918-9A39-6AFD5C75AE2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1CAD55-C718-D746-6C4B-AC27D7F9E3C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52AF38-7C96-9660-E7DF-32022B504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98B8E65-85EA-EDA7-0D26-FAB09CE5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AC2544-66BB-6379-48DA-83F16247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2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407ADE-1691-B221-3DBE-A0668F67DFA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34C1E1A-F6EE-479B-62C5-AAA2AF44D763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F4A6C1-BB6F-E2E1-2B44-FAD2A1B1382F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C836B12-C2E7-7458-8EEF-C0E54C0712FC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2B1A35-3625-44F2-B450-96259B3697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497A08-099F-1B3E-194B-4232B1D060A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BAB25-FCB5-FAAB-5765-8D4ACA9B26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09F01B-7545-EE0B-CCDB-EA38604EB38F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B09E43-1817-D52E-1B93-2D03B69FBBF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40A8E4-7C5F-7F57-1FD7-2B62EB3A0CA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401AA1-7975-3594-DC27-3B15A19D2BF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A1549-5E94-2A55-30E3-4C7A2D1E807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98C5B0-03A7-5383-3EC8-3710BCD5581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E419B5B-7A9D-F950-9502-52863B41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4DAFEAD-AB29-262E-41C9-C3201759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5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DEB5E8B-9D80-CFB1-EDED-87ECE2CB2B8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F6291E-292F-647B-E93F-CCF3BD97EF4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2A86A-A3D6-70DE-0206-BB773A44427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F733AF-6C3E-C1DE-BF08-4108C35CB05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B7700C-E55C-27FB-89BF-E9B044E9EC3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9A2E08-C471-6D85-4D71-8B7583F204F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8275F7-17A7-2357-D01F-B5A5E3884CF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C96F8B-987B-47C3-DC48-3B2EC5C98BF8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7A3534-0713-475D-C6A5-307770CE20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B70784-4611-F5A4-7D58-DD378AF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7628174-E628-DF34-7A10-83FDFC5D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31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CEE1D6-0A80-8A7D-310B-2F6B434F47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C110D58-C7C9-AD78-555F-33E02058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1B152-BF7B-A150-5A99-2B451EC38D47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59768-9879-1B7A-B5FA-0DCEFE74D51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889155-4A4A-8DED-164F-8A56C00B8F9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096035-4D5E-EF98-4374-6099861A66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92706-2488-D26C-C54B-F6881C86D05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36761B-1C8C-2A9C-97D2-FD722A844AE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A4366D-2C0B-5E27-DC28-A877427191A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538E5B-E5A0-69DD-94F0-C506BC4743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09C7B13-13FD-9548-48BE-5821DF0A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83063C-B225-E607-FC11-4C67B22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9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B71F910-DD42-8802-386F-AA27E891E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E269295-E313-A799-7125-41D39E39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B895D-114D-C9C2-A547-220F39E95B3A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61B30F-7B6D-78FB-BD6E-E34AD607BE5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7F6DF5-10A9-DC42-E1E9-D1FA91D6BB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959BFF-8A0A-B338-A74E-37D7F5CED4D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E9E1AD-2113-53D7-8783-10A60D93296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1424EB-91CE-59BF-400F-9BCF3A182E6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99800F-88A1-1EF2-673A-E19EDD4D12A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A7C85-7A63-3F94-A6E0-51FBFB0A62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E5B1EA-BE1C-22C4-8140-1FF7F085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3F5244F-399D-4048-0258-1C4D4345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7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6A66E2-7787-687B-3553-97FAF9109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473B34E-C5A1-D7E2-C692-BFBE5EBD6A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FE12-2689-2DB3-6CB8-E6D662CAE886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6B0CF2-5878-8045-7665-76673B4F71AB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C447DE-39C2-0CF7-466F-6F936D0397D6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166D7-5532-DFCC-4719-A557C504B8F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618045-F14E-9F31-0FA0-0532F46BF46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F28839-2BBD-09C4-84D8-C7BD82D44B55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D9E80B-3CE1-773E-29BB-8B95E6D4543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A3E05-765A-20DC-76C7-1BB18527C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2971456-C6D4-0F38-6B9E-1F35DDA6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12/26/2025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720CF9-36DD-EAE0-4DFF-B34E1D72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00D1CE85-AA59-46D7-98F4-301D80B40614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9B05A01-6F48-4D1A-BEA9-613C8F70D2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79" r:id="rId3"/>
    <p:sldLayoutId id="2147483652" r:id="rId4"/>
    <p:sldLayoutId id="2147483653" r:id="rId5"/>
    <p:sldLayoutId id="2147483654" r:id="rId6"/>
    <p:sldLayoutId id="2147483677" r:id="rId7"/>
    <p:sldLayoutId id="2147483655" r:id="rId8"/>
    <p:sldLayoutId id="2147483656" r:id="rId9"/>
    <p:sldLayoutId id="2147483657" r:id="rId10"/>
    <p:sldLayoutId id="2147483678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6" r:id="rId17"/>
    <p:sldLayoutId id="2147483674" r:id="rId18"/>
    <p:sldLayoutId id="2147483673" r:id="rId19"/>
    <p:sldLayoutId id="2147483675" r:id="rId20"/>
    <p:sldLayoutId id="2147483676" r:id="rId21"/>
    <p:sldLayoutId id="2147483664" r:id="rId22"/>
    <p:sldLayoutId id="2147483665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14" y="299258"/>
            <a:ext cx="11565774" cy="1454728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200" b="0" dirty="0">
                <a:latin typeface="UTM Avo" panose="02040603050506020204" pitchFamily="18" charset="0"/>
              </a:rPr>
              <a:t>MINISTRY OF EDUCATION AND TRAINING</a:t>
            </a:r>
            <a:br>
              <a:rPr lang="en-US" sz="2200" b="0" dirty="0">
                <a:latin typeface="UTM Avo" panose="02040603050506020204" pitchFamily="18" charset="0"/>
              </a:rPr>
            </a:br>
            <a:r>
              <a:rPr lang="en-US" sz="2200" dirty="0">
                <a:latin typeface="UTM Avo" panose="02040603050506020204" pitchFamily="18" charset="0"/>
              </a:rPr>
              <a:t>CAN THO UNIVERSITY</a:t>
            </a:r>
            <a:br>
              <a:rPr lang="en-US" sz="2200" dirty="0">
                <a:latin typeface="UTM Avo" panose="02040603050506020204" pitchFamily="18" charset="0"/>
              </a:rPr>
            </a:br>
            <a:r>
              <a:rPr lang="en-US" sz="2200" dirty="0">
                <a:latin typeface="UTM Avo" panose="02040603050506020204" pitchFamily="18" charset="0"/>
              </a:rPr>
              <a:t>COLLEGE OF INFORMATION AND COMMUNICATION </a:t>
            </a:r>
            <a:r>
              <a:rPr lang="en-US" sz="2200" dirty="0" smtClean="0">
                <a:latin typeface="UTM Avo" panose="02040603050506020204" pitchFamily="18" charset="0"/>
              </a:rPr>
              <a:t>TECHNOLOGY</a:t>
            </a:r>
            <a:r>
              <a:rPr lang="en-US" sz="2200" dirty="0">
                <a:latin typeface="UTM Avo" panose="02040603050506020204" pitchFamily="18" charset="0"/>
              </a:rPr>
              <a:t/>
            </a:r>
            <a:br>
              <a:rPr lang="en-US" sz="2200" dirty="0">
                <a:latin typeface="UTM Avo" panose="02040603050506020204" pitchFamily="18" charset="0"/>
              </a:rPr>
            </a:br>
            <a:r>
              <a:rPr lang="en-US" sz="2200" dirty="0">
                <a:latin typeface="UTM Avo" panose="02040603050506020204" pitchFamily="18" charset="0"/>
              </a:rPr>
              <a:t>DEPARTMENT OF INFORMATION </a:t>
            </a:r>
            <a:r>
              <a:rPr lang="en-US" sz="2200" dirty="0" smtClean="0">
                <a:latin typeface="UTM Avo" panose="02040603050506020204" pitchFamily="18" charset="0"/>
              </a:rPr>
              <a:t>TECHNOLOGY</a:t>
            </a:r>
            <a:endParaRPr lang="vi-VN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144" y="4987635"/>
            <a:ext cx="11205713" cy="1546167"/>
          </a:xfrm>
        </p:spPr>
        <p:txBody>
          <a:bodyPr anchor="ctr">
            <a:normAutofit/>
          </a:bodyPr>
          <a:lstStyle/>
          <a:p>
            <a:r>
              <a:rPr lang="en-US" sz="2500" dirty="0">
                <a:latin typeface="UTM Avo" panose="02040603050506020204" pitchFamily="18" charset="0"/>
              </a:rPr>
              <a:t>Student: </a:t>
            </a:r>
            <a:r>
              <a:rPr lang="en-US" sz="2500" b="1" dirty="0">
                <a:latin typeface="UTM Avo" panose="02040603050506020204" pitchFamily="18" charset="0"/>
              </a:rPr>
              <a:t>Kim Duy </a:t>
            </a:r>
            <a:r>
              <a:rPr lang="en-US" sz="2500" b="1" dirty="0" smtClean="0">
                <a:latin typeface="UTM Avo" panose="02040603050506020204" pitchFamily="18" charset="0"/>
              </a:rPr>
              <a:t>Thanh (B2105686)</a:t>
            </a:r>
            <a:endParaRPr lang="en-US" sz="2500" b="1" dirty="0">
              <a:latin typeface="UTM Avo" panose="02040603050506020204" pitchFamily="18" charset="0"/>
            </a:endParaRPr>
          </a:p>
          <a:p>
            <a:r>
              <a:rPr lang="en-US" sz="2500" dirty="0">
                <a:latin typeface="UTM Avo" panose="02040603050506020204" pitchFamily="18" charset="0"/>
              </a:rPr>
              <a:t>Class: </a:t>
            </a:r>
            <a:r>
              <a:rPr lang="en-US" sz="2500" b="1" dirty="0">
                <a:latin typeface="UTM Avo" panose="02040603050506020204" pitchFamily="18" charset="0"/>
              </a:rPr>
              <a:t>2021-2025 </a:t>
            </a:r>
            <a:r>
              <a:rPr lang="en-US" sz="2500" b="1" dirty="0" smtClean="0">
                <a:latin typeface="UTM Avo" panose="02040603050506020204" pitchFamily="18" charset="0"/>
              </a:rPr>
              <a:t>(Cohort K47</a:t>
            </a:r>
            <a:r>
              <a:rPr lang="en-US" sz="2500" b="1" dirty="0">
                <a:latin typeface="UTM Avo" panose="02040603050506020204" pitchFamily="18" charset="0"/>
              </a:rPr>
              <a:t>)</a:t>
            </a:r>
          </a:p>
          <a:p>
            <a:r>
              <a:rPr lang="en-US" sz="2500" dirty="0">
                <a:latin typeface="UTM Avo" panose="02040603050506020204" pitchFamily="18" charset="0"/>
              </a:rPr>
              <a:t>Advisor: </a:t>
            </a:r>
            <a:r>
              <a:rPr lang="en-US" sz="2500" b="1" dirty="0">
                <a:latin typeface="UTM Avo" panose="02040603050506020204" pitchFamily="18" charset="0"/>
              </a:rPr>
              <a:t>Dr. Thai Minh Tuan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13114" y="1753986"/>
            <a:ext cx="11565774" cy="32336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K2D" panose="00000500000000000000" pitchFamily="2" charset="-34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3600" dirty="0" smtClean="0">
                <a:latin typeface="UTM Avo" panose="02040603050506020204" pitchFamily="18" charset="0"/>
              </a:rPr>
              <a:t>GRADUATION THESIS</a:t>
            </a:r>
            <a:br>
              <a:rPr lang="en-US" sz="3600" dirty="0" smtClean="0">
                <a:latin typeface="UTM Avo" panose="02040603050506020204" pitchFamily="18" charset="0"/>
              </a:rPr>
            </a:br>
            <a:r>
              <a:rPr lang="en-US" sz="2700" b="0" dirty="0" smtClean="0">
                <a:latin typeface="UTM Avo" panose="02040603050506020204" pitchFamily="18" charset="0"/>
              </a:rPr>
              <a:t>BACHELOR OF ENGINEERING IN INFORMATION TECHNOLOGY</a:t>
            </a:r>
            <a:br>
              <a:rPr lang="en-US" sz="2700" b="0" dirty="0" smtClean="0">
                <a:latin typeface="UTM Avo" panose="02040603050506020204" pitchFamily="18" charset="0"/>
              </a:rPr>
            </a:br>
            <a:r>
              <a:rPr lang="en-US" sz="2700" b="0" dirty="0" smtClean="0">
                <a:latin typeface="UTM Avo" panose="02040603050506020204" pitchFamily="18" charset="0"/>
              </a:rPr>
              <a:t>(HIGH-QUALITY PROGRAM)</a:t>
            </a:r>
            <a:br>
              <a:rPr lang="en-US" sz="2700" b="0" dirty="0" smtClean="0">
                <a:latin typeface="UTM Avo" panose="02040603050506020204" pitchFamily="18" charset="0"/>
              </a:rPr>
            </a:br>
            <a:r>
              <a:rPr lang="en-US" sz="2500" dirty="0" smtClean="0"/>
              <a:t/>
            </a:r>
            <a:br>
              <a:rPr lang="en-US" sz="2500" dirty="0" smtClean="0"/>
            </a:br>
            <a: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Avo" panose="02040603050506020204" pitchFamily="18" charset="0"/>
              </a:rPr>
              <a:t>GRADE 10 ADMISSION MANAGEMENT SYSTEM</a:t>
            </a:r>
            <a:b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Avo" panose="02040603050506020204" pitchFamily="18" charset="0"/>
              </a:rPr>
            </a:br>
            <a: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Avo" panose="02040603050506020204" pitchFamily="18" charset="0"/>
              </a:rPr>
              <a:t>FOR CAN THO CITY</a:t>
            </a:r>
            <a:endParaRPr lang="vi-VN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114" y="495592"/>
            <a:ext cx="1061859" cy="1062060"/>
          </a:xfrm>
          <a:prstGeom prst="rect">
            <a:avLst/>
          </a:prstGeom>
        </p:spPr>
      </p:pic>
      <p:pic>
        <p:nvPicPr>
          <p:cNvPr id="6" name="Picture 2" descr="https://csd.ctu.edu.vn/wp-content/uploads/2025/09/FoCS-scale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2" t="7337" r="70969" b="7337"/>
          <a:stretch/>
        </p:blipFill>
        <p:spPr bwMode="auto">
          <a:xfrm>
            <a:off x="10816888" y="495652"/>
            <a:ext cx="1062000" cy="10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96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REQUIREMENTS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1396538"/>
            <a:ext cx="11166764" cy="478042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UTM Avo" panose="02040603050506020204" pitchFamily="18" charset="0"/>
              </a:rPr>
              <a:t>Use Case Diagram for Administrators:</a:t>
            </a:r>
            <a:endParaRPr lang="vi-VN" sz="2800" b="1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61" y="2063675"/>
            <a:ext cx="6145878" cy="4113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96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REQUIREMENTS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1396538"/>
            <a:ext cx="11166764" cy="478042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UTM Avo" panose="02040603050506020204" pitchFamily="18" charset="0"/>
              </a:rPr>
              <a:t>Use Case Diagram for Admissions Council Officials:</a:t>
            </a:r>
            <a:endParaRPr lang="vi-VN" sz="2800" b="1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948" y="2000557"/>
            <a:ext cx="5248104" cy="443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28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REQUIREMENTS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1396538"/>
            <a:ext cx="11166764" cy="478042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UTM Avo" panose="02040603050506020204" pitchFamily="18" charset="0"/>
              </a:rPr>
              <a:t>Use Case Diagram for Secondary School Officials:</a:t>
            </a:r>
            <a:endParaRPr lang="vi-VN" sz="2800" b="1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763" y="1936938"/>
            <a:ext cx="5098474" cy="4613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9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REQUIREMENTS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1396538"/>
            <a:ext cx="11166764" cy="478042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UTM Avo" panose="02040603050506020204" pitchFamily="18" charset="0"/>
              </a:rPr>
              <a:t>Use Case Diagram for High School Officials:</a:t>
            </a:r>
            <a:endParaRPr lang="vi-VN" sz="2800" b="1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93" y="1892452"/>
            <a:ext cx="5713614" cy="4652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06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REQUIREMENTS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1396538"/>
            <a:ext cx="11166764" cy="478042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UTM Avo" panose="02040603050506020204" pitchFamily="18" charset="0"/>
              </a:rPr>
              <a:t>Use Case Diagram for Students:</a:t>
            </a:r>
            <a:endParaRPr lang="vi-VN" sz="2800" b="1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92" y="1942854"/>
            <a:ext cx="5713616" cy="4136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7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SYSTEM DESIGN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538"/>
            <a:ext cx="10515600" cy="478042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UTM Avo" panose="02040603050506020204" pitchFamily="18" charset="0"/>
              </a:rPr>
              <a:t>Architecture </a:t>
            </a:r>
            <a:r>
              <a:rPr lang="en-US" sz="2800" b="1" dirty="0" smtClean="0">
                <a:latin typeface="UTM Avo" panose="02040603050506020204" pitchFamily="18" charset="0"/>
              </a:rPr>
              <a:t>model:</a:t>
            </a:r>
            <a:endParaRPr lang="vi-VN" sz="2800" b="1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76153" y="2059657"/>
            <a:ext cx="8639694" cy="42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5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TM Avo" panose="02040603050506020204" pitchFamily="18" charset="0"/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396538"/>
            <a:ext cx="5322705" cy="478042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UTM Avo" panose="02040603050506020204" pitchFamily="18" charset="0"/>
              </a:rPr>
              <a:t>Entity Relationship </a:t>
            </a:r>
            <a:r>
              <a:rPr lang="en-US" sz="2800" b="1" dirty="0" smtClean="0">
                <a:latin typeface="UTM Avo" panose="02040603050506020204" pitchFamily="18" charset="0"/>
              </a:rPr>
              <a:t>Diagram:</a:t>
            </a:r>
            <a:endParaRPr lang="vi-V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10" y="152005"/>
            <a:ext cx="6143627" cy="596257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5" y="2722101"/>
            <a:ext cx="5229225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834199" y="602370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UTM Avo" panose="02040603050506020204" pitchFamily="18" charset="0"/>
              </a:rPr>
              <a:t>Simplified version</a:t>
            </a:r>
            <a:endParaRPr lang="vi-VN" dirty="0"/>
          </a:p>
        </p:txBody>
      </p:sp>
      <p:sp>
        <p:nvSpPr>
          <p:cNvPr id="7" name="TextBox 6"/>
          <p:cNvSpPr txBox="1"/>
          <p:nvPr/>
        </p:nvSpPr>
        <p:spPr>
          <a:xfrm>
            <a:off x="8293099" y="60237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UTM Avo" panose="02040603050506020204" pitchFamily="18" charset="0"/>
              </a:rPr>
              <a:t>Detailed version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0015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SYSTEM IMPLEMENTATION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786"/>
            <a:ext cx="10515600" cy="488017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Web application (Guest users):</a:t>
            </a:r>
            <a:r>
              <a:rPr lang="en-US" sz="2800" dirty="0" smtClean="0">
                <a:latin typeface="UTM Avo" panose="02040603050506020204" pitchFamily="18" charset="0"/>
              </a:rPr>
              <a:t>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-4002" y="1912102"/>
            <a:ext cx="12196002" cy="4336298"/>
            <a:chOff x="0" y="1912102"/>
            <a:chExt cx="13384324" cy="4758807"/>
          </a:xfrm>
        </p:grpSpPr>
        <p:pic>
          <p:nvPicPr>
            <p:cNvPr id="5" name="Picture 4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593"/>
            <a:stretch/>
          </p:blipFill>
          <p:spPr>
            <a:xfrm>
              <a:off x="2227961" y="1912102"/>
              <a:ext cx="4425945" cy="2138995"/>
            </a:xfrm>
            <a:prstGeom prst="rect">
              <a:avLst/>
            </a:prstGeom>
          </p:spPr>
        </p:pic>
        <p:pic>
          <p:nvPicPr>
            <p:cNvPr id="6" name="Pictur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890" y="1912102"/>
              <a:ext cx="4468698" cy="2138995"/>
            </a:xfrm>
            <a:prstGeom prst="rect">
              <a:avLst/>
            </a:prstGeom>
          </p:spPr>
        </p:pic>
        <p:pic>
          <p:nvPicPr>
            <p:cNvPr id="8" name="Picture 7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665"/>
            <a:stretch/>
          </p:blipFill>
          <p:spPr bwMode="auto">
            <a:xfrm>
              <a:off x="0" y="4051097"/>
              <a:ext cx="4443931" cy="171850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526"/>
            <a:stretch/>
          </p:blipFill>
          <p:spPr bwMode="auto">
            <a:xfrm>
              <a:off x="4440934" y="4051097"/>
              <a:ext cx="4471695" cy="242235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0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629" y="4051097"/>
              <a:ext cx="4471695" cy="2619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870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SYSTEM IMPLEMENTATION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786"/>
            <a:ext cx="10515600" cy="488017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Web application (Administrators):</a:t>
            </a:r>
            <a:r>
              <a:rPr lang="en-US" sz="2800" dirty="0" smtClean="0">
                <a:latin typeface="UTM Avo" panose="02040603050506020204" pitchFamily="18" charset="0"/>
              </a:rPr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41861" y="1890394"/>
            <a:ext cx="9508278" cy="4566489"/>
            <a:chOff x="516255" y="2152861"/>
            <a:chExt cx="11159490" cy="5359508"/>
          </a:xfrm>
        </p:grpSpPr>
        <p:pic>
          <p:nvPicPr>
            <p:cNvPr id="12" name="Picture 1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255" y="2152861"/>
              <a:ext cx="5579745" cy="2670810"/>
            </a:xfrm>
            <a:prstGeom prst="rect">
              <a:avLst/>
            </a:prstGeom>
          </p:spPr>
        </p:pic>
        <p:pic>
          <p:nvPicPr>
            <p:cNvPr id="13" name="Picture 12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152861"/>
              <a:ext cx="5579745" cy="2670810"/>
            </a:xfrm>
            <a:prstGeom prst="rect">
              <a:avLst/>
            </a:prstGeom>
          </p:spPr>
        </p:pic>
        <p:pic>
          <p:nvPicPr>
            <p:cNvPr id="14" name="Picture 13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93"/>
            <a:stretch/>
          </p:blipFill>
          <p:spPr bwMode="auto">
            <a:xfrm>
              <a:off x="516255" y="4823671"/>
              <a:ext cx="5579745" cy="17468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Picture 1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4841559"/>
              <a:ext cx="5579745" cy="267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8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SYSTEM IMPLEMENTATION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786"/>
            <a:ext cx="10515600" cy="488017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Web </a:t>
            </a:r>
            <a:r>
              <a:rPr lang="en-US" sz="2800" b="1" dirty="0">
                <a:latin typeface="UTM Avo" panose="02040603050506020204" pitchFamily="18" charset="0"/>
              </a:rPr>
              <a:t>application (Admissions Council </a:t>
            </a:r>
            <a:r>
              <a:rPr lang="en-US" sz="2800" b="1" dirty="0" smtClean="0">
                <a:latin typeface="UTM Avo" panose="02040603050506020204" pitchFamily="18" charset="0"/>
              </a:rPr>
              <a:t>Officials):</a:t>
            </a:r>
            <a:r>
              <a:rPr lang="en-US" sz="2800" dirty="0" smtClean="0">
                <a:latin typeface="UTM Avo" panose="02040603050506020204" pitchFamily="18" charset="0"/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07425" y="1966595"/>
            <a:ext cx="9377152" cy="4499852"/>
            <a:chOff x="1407425" y="1966595"/>
            <a:chExt cx="9377152" cy="4499852"/>
          </a:xfrm>
        </p:grpSpPr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425" y="1966595"/>
              <a:ext cx="4688576" cy="2244241"/>
            </a:xfrm>
            <a:prstGeom prst="rect">
              <a:avLst/>
            </a:prstGeom>
          </p:spPr>
        </p:pic>
        <p:pic>
          <p:nvPicPr>
            <p:cNvPr id="11" name="Picture 10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425" y="4222206"/>
              <a:ext cx="4688576" cy="2244241"/>
            </a:xfrm>
            <a:prstGeom prst="rect">
              <a:avLst/>
            </a:prstGeom>
          </p:spPr>
        </p:pic>
        <p:pic>
          <p:nvPicPr>
            <p:cNvPr id="16" name="Picture 1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1" y="4222206"/>
              <a:ext cx="4688576" cy="22442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66595"/>
              <a:ext cx="4688577" cy="2244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13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CONTENT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atin typeface="UTM Avo" panose="02040603050506020204" pitchFamily="18" charset="0"/>
              </a:rPr>
              <a:t>1.</a:t>
            </a:r>
            <a:r>
              <a:rPr lang="en-US" sz="2800" dirty="0" smtClean="0">
                <a:latin typeface="UTM Avo" panose="02040603050506020204" pitchFamily="18" charset="0"/>
              </a:rPr>
              <a:t> Introduction</a:t>
            </a:r>
            <a:endParaRPr lang="vi-VN" sz="2800" dirty="0"/>
          </a:p>
          <a:p>
            <a:pPr>
              <a:lnSpc>
                <a:spcPct val="150000"/>
              </a:lnSpc>
            </a:pPr>
            <a:r>
              <a:rPr lang="en-US" sz="2800" b="1" dirty="0" smtClean="0">
                <a:latin typeface="UTM Avo" panose="02040603050506020204" pitchFamily="18" charset="0"/>
              </a:rPr>
              <a:t>2.</a:t>
            </a:r>
            <a:r>
              <a:rPr lang="en-US" sz="2800" dirty="0" smtClean="0">
                <a:latin typeface="UTM Avo" panose="02040603050506020204" pitchFamily="18" charset="0"/>
              </a:rPr>
              <a:t> Requirements analysis</a:t>
            </a:r>
            <a:endParaRPr lang="vi-VN" sz="2800" dirty="0" smtClean="0"/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UTM Avo" panose="02040603050506020204" pitchFamily="18" charset="0"/>
              </a:rPr>
              <a:t>3</a:t>
            </a:r>
            <a:r>
              <a:rPr lang="en-US" sz="2800" b="1" dirty="0" smtClean="0">
                <a:latin typeface="UTM Avo" panose="02040603050506020204" pitchFamily="18" charset="0"/>
              </a:rPr>
              <a:t>.</a:t>
            </a:r>
            <a:r>
              <a:rPr lang="en-US" sz="2800" dirty="0" smtClean="0">
                <a:latin typeface="UTM Avo" panose="02040603050506020204" pitchFamily="18" charset="0"/>
              </a:rPr>
              <a:t> System design</a:t>
            </a:r>
            <a:endParaRPr lang="vi-VN" sz="2800" dirty="0" smtClean="0"/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UTM Avo" panose="02040603050506020204" pitchFamily="18" charset="0"/>
              </a:rPr>
              <a:t>4</a:t>
            </a:r>
            <a:r>
              <a:rPr lang="en-US" sz="2800" b="1" dirty="0" smtClean="0">
                <a:latin typeface="UTM Avo" panose="02040603050506020204" pitchFamily="18" charset="0"/>
              </a:rPr>
              <a:t>.</a:t>
            </a:r>
            <a:r>
              <a:rPr lang="en-US" sz="2800" dirty="0" smtClean="0">
                <a:latin typeface="UTM Avo" panose="02040603050506020204" pitchFamily="18" charset="0"/>
              </a:rPr>
              <a:t> System implementation</a:t>
            </a:r>
            <a:endParaRPr lang="vi-VN" sz="2800" dirty="0"/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UTM Avo" panose="02040603050506020204" pitchFamily="18" charset="0"/>
              </a:rPr>
              <a:t>5</a:t>
            </a:r>
            <a:r>
              <a:rPr lang="en-US" sz="2800" b="1" dirty="0" smtClean="0">
                <a:latin typeface="UTM Avo" panose="02040603050506020204" pitchFamily="18" charset="0"/>
              </a:rPr>
              <a:t>.</a:t>
            </a:r>
            <a:r>
              <a:rPr lang="en-US" sz="2800" dirty="0" smtClean="0">
                <a:latin typeface="UTM Avo" panose="02040603050506020204" pitchFamily="18" charset="0"/>
              </a:rPr>
              <a:t> Conclusion</a:t>
            </a:r>
            <a:endParaRPr lang="vi-VN" sz="2800" dirty="0"/>
          </a:p>
          <a:p>
            <a:pPr>
              <a:lnSpc>
                <a:spcPct val="150000"/>
              </a:lnSpc>
            </a:pPr>
            <a:endParaRPr lang="en-US" sz="2800" dirty="0">
              <a:latin typeface="UTM Avo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205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SYSTEM IMPLEMENTATION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786"/>
            <a:ext cx="10515600" cy="488017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Web </a:t>
            </a:r>
            <a:r>
              <a:rPr lang="en-US" sz="2800" b="1" dirty="0">
                <a:latin typeface="UTM Avo" panose="02040603050506020204" pitchFamily="18" charset="0"/>
              </a:rPr>
              <a:t>application </a:t>
            </a:r>
            <a:r>
              <a:rPr lang="en-US" sz="2800" b="1" dirty="0" smtClean="0">
                <a:latin typeface="UTM Avo" panose="02040603050506020204" pitchFamily="18" charset="0"/>
              </a:rPr>
              <a:t>(Secondary School Officials):</a:t>
            </a:r>
            <a:r>
              <a:rPr lang="en-US" sz="2800" dirty="0" smtClean="0">
                <a:latin typeface="UTM Avo" panose="02040603050506020204" pitchFamily="18" charset="0"/>
              </a:rPr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" y="2026486"/>
            <a:ext cx="12192000" cy="3886365"/>
            <a:chOff x="0" y="1951671"/>
            <a:chExt cx="16739235" cy="5335858"/>
          </a:xfrm>
        </p:grpSpPr>
        <p:pic>
          <p:nvPicPr>
            <p:cNvPr id="12" name="Picture 1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51671"/>
              <a:ext cx="5579745" cy="2670810"/>
            </a:xfrm>
            <a:prstGeom prst="rect">
              <a:avLst/>
            </a:prstGeom>
          </p:spPr>
        </p:pic>
        <p:pic>
          <p:nvPicPr>
            <p:cNvPr id="13" name="Picture 12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745" y="1951671"/>
              <a:ext cx="5579745" cy="2670810"/>
            </a:xfrm>
            <a:prstGeom prst="rect">
              <a:avLst/>
            </a:prstGeom>
          </p:spPr>
        </p:pic>
        <p:pic>
          <p:nvPicPr>
            <p:cNvPr id="14" name="Picture 13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9490" y="1951671"/>
              <a:ext cx="5579745" cy="2670810"/>
            </a:xfrm>
            <a:prstGeom prst="rect">
              <a:avLst/>
            </a:prstGeom>
          </p:spPr>
        </p:pic>
        <p:pic>
          <p:nvPicPr>
            <p:cNvPr id="15" name="Picture 1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16719"/>
              <a:ext cx="5579745" cy="2670810"/>
            </a:xfrm>
            <a:prstGeom prst="rect">
              <a:avLst/>
            </a:prstGeom>
          </p:spPr>
        </p:pic>
        <p:pic>
          <p:nvPicPr>
            <p:cNvPr id="17" name="Picture 16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745" y="4616719"/>
              <a:ext cx="5579745" cy="2670810"/>
            </a:xfrm>
            <a:prstGeom prst="rect">
              <a:avLst/>
            </a:prstGeom>
          </p:spPr>
        </p:pic>
        <p:pic>
          <p:nvPicPr>
            <p:cNvPr id="18" name="Picture 17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9489" y="4616719"/>
              <a:ext cx="5579745" cy="267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9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SYSTEM IMPLEMENTATION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786"/>
            <a:ext cx="10515600" cy="488017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Web </a:t>
            </a:r>
            <a:r>
              <a:rPr lang="en-US" sz="2800" b="1" dirty="0">
                <a:latin typeface="UTM Avo" panose="02040603050506020204" pitchFamily="18" charset="0"/>
              </a:rPr>
              <a:t>application </a:t>
            </a:r>
            <a:r>
              <a:rPr lang="en-US" sz="2800" b="1" dirty="0" smtClean="0">
                <a:latin typeface="UTM Avo" panose="02040603050506020204" pitchFamily="18" charset="0"/>
              </a:rPr>
              <a:t>(High School Officials):</a:t>
            </a:r>
            <a:r>
              <a:rPr lang="en-US" sz="2800" dirty="0" smtClean="0">
                <a:latin typeface="UTM Avo" panose="02040603050506020204" pitchFamily="18" charset="0"/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2052636"/>
            <a:ext cx="12192000" cy="3888530"/>
            <a:chOff x="0" y="2052636"/>
            <a:chExt cx="12192000" cy="3888530"/>
          </a:xfrm>
        </p:grpSpPr>
        <p:pic>
          <p:nvPicPr>
            <p:cNvPr id="12" name="Picture 1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52636"/>
              <a:ext cx="4061878" cy="1944265"/>
            </a:xfrm>
            <a:prstGeom prst="rect">
              <a:avLst/>
            </a:prstGeom>
          </p:spPr>
        </p:pic>
        <p:pic>
          <p:nvPicPr>
            <p:cNvPr id="13" name="Picture 12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1878" y="2052636"/>
              <a:ext cx="4061878" cy="1944265"/>
            </a:xfrm>
            <a:prstGeom prst="rect">
              <a:avLst/>
            </a:prstGeom>
          </p:spPr>
        </p:pic>
        <p:pic>
          <p:nvPicPr>
            <p:cNvPr id="14" name="Picture 13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0122" y="2052636"/>
              <a:ext cx="4061878" cy="1944265"/>
            </a:xfrm>
            <a:prstGeom prst="rect">
              <a:avLst/>
            </a:prstGeom>
          </p:spPr>
        </p:pic>
        <p:pic>
          <p:nvPicPr>
            <p:cNvPr id="15" name="Picture 1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" y="3996901"/>
              <a:ext cx="4061878" cy="1944265"/>
            </a:xfrm>
            <a:prstGeom prst="rect">
              <a:avLst/>
            </a:prstGeom>
          </p:spPr>
        </p:pic>
        <p:pic>
          <p:nvPicPr>
            <p:cNvPr id="17" name="Picture 16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244" y="3996901"/>
              <a:ext cx="4061878" cy="194426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805" y="3996901"/>
              <a:ext cx="4062012" cy="1944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6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SYSTEM IMPLEMENTATION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786"/>
            <a:ext cx="10515600" cy="488017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Web </a:t>
            </a:r>
            <a:r>
              <a:rPr lang="en-US" sz="2800" b="1" dirty="0">
                <a:latin typeface="UTM Avo" panose="02040603050506020204" pitchFamily="18" charset="0"/>
              </a:rPr>
              <a:t>application </a:t>
            </a:r>
            <a:r>
              <a:rPr lang="en-US" sz="2800" b="1" dirty="0" smtClean="0">
                <a:latin typeface="UTM Avo" panose="02040603050506020204" pitchFamily="18" charset="0"/>
              </a:rPr>
              <a:t>(Students):</a:t>
            </a:r>
            <a:r>
              <a:rPr lang="en-US" sz="2800" dirty="0" smtClean="0">
                <a:latin typeface="UTM Avo" panose="02040603050506020204" pitchFamily="18" charset="0"/>
              </a:rPr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07622" y="1927340"/>
            <a:ext cx="9376757" cy="4488294"/>
            <a:chOff x="-1" y="1927340"/>
            <a:chExt cx="11159491" cy="5341620"/>
          </a:xfrm>
        </p:grpSpPr>
        <p:pic>
          <p:nvPicPr>
            <p:cNvPr id="12" name="Picture 1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27340"/>
              <a:ext cx="5579745" cy="2670810"/>
            </a:xfrm>
            <a:prstGeom prst="rect">
              <a:avLst/>
            </a:prstGeom>
          </p:spPr>
        </p:pic>
        <p:pic>
          <p:nvPicPr>
            <p:cNvPr id="13" name="Picture 12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745" y="1927340"/>
              <a:ext cx="5579745" cy="2670810"/>
            </a:xfrm>
            <a:prstGeom prst="rect">
              <a:avLst/>
            </a:prstGeom>
          </p:spPr>
        </p:pic>
        <p:pic>
          <p:nvPicPr>
            <p:cNvPr id="14" name="Picture 13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4598150"/>
              <a:ext cx="5579745" cy="2670810"/>
            </a:xfrm>
            <a:prstGeom prst="rect">
              <a:avLst/>
            </a:prstGeom>
          </p:spPr>
        </p:pic>
        <p:pic>
          <p:nvPicPr>
            <p:cNvPr id="15" name="Picture 1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745" y="4598150"/>
              <a:ext cx="5579745" cy="267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29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SYSTEM IMPLEMENTATION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786"/>
            <a:ext cx="10515600" cy="488017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Mobile </a:t>
            </a:r>
            <a:r>
              <a:rPr lang="en-US" sz="2800" b="1" dirty="0">
                <a:latin typeface="UTM Avo" panose="02040603050506020204" pitchFamily="18" charset="0"/>
              </a:rPr>
              <a:t>application </a:t>
            </a:r>
            <a:r>
              <a:rPr lang="en-US" sz="2800" b="1" dirty="0" smtClean="0">
                <a:latin typeface="UTM Avo" panose="02040603050506020204" pitchFamily="18" charset="0"/>
              </a:rPr>
              <a:t>(Guest users):</a:t>
            </a:r>
            <a:r>
              <a:rPr lang="en-US" sz="2800" dirty="0" smtClean="0">
                <a:latin typeface="UTM Avo" panose="02040603050506020204" pitchFamily="18" charset="0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99947" y="2108466"/>
            <a:ext cx="11192107" cy="3843447"/>
            <a:chOff x="228023" y="1127564"/>
            <a:chExt cx="11192107" cy="3843447"/>
          </a:xfrm>
        </p:grpSpPr>
        <p:pic>
          <p:nvPicPr>
            <p:cNvPr id="9" name="Picture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023" y="1127564"/>
              <a:ext cx="1726681" cy="3843447"/>
            </a:xfrm>
            <a:prstGeom prst="rect">
              <a:avLst/>
            </a:prstGeom>
          </p:spPr>
        </p:pic>
        <p:pic>
          <p:nvPicPr>
            <p:cNvPr id="10" name="Picture 9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1108" y="1127564"/>
              <a:ext cx="1726681" cy="3843447"/>
            </a:xfrm>
            <a:prstGeom prst="rect">
              <a:avLst/>
            </a:prstGeom>
          </p:spPr>
        </p:pic>
        <p:pic>
          <p:nvPicPr>
            <p:cNvPr id="11" name="Picture 10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193" y="1127564"/>
              <a:ext cx="1726681" cy="3843447"/>
            </a:xfrm>
            <a:prstGeom prst="rect">
              <a:avLst/>
            </a:prstGeom>
          </p:spPr>
        </p:pic>
        <p:pic>
          <p:nvPicPr>
            <p:cNvPr id="16" name="Picture 15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7278" y="1127564"/>
              <a:ext cx="1726681" cy="3843447"/>
            </a:xfrm>
            <a:prstGeom prst="rect">
              <a:avLst/>
            </a:prstGeom>
          </p:spPr>
        </p:pic>
        <p:pic>
          <p:nvPicPr>
            <p:cNvPr id="17" name="Picture 16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363" y="1127564"/>
              <a:ext cx="1726681" cy="3843447"/>
            </a:xfrm>
            <a:prstGeom prst="rect">
              <a:avLst/>
            </a:prstGeom>
          </p:spPr>
        </p:pic>
        <p:pic>
          <p:nvPicPr>
            <p:cNvPr id="18" name="Picture 17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3449" y="1127564"/>
              <a:ext cx="1726681" cy="3843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9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SYSTEM IMPLEMENTATION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29" y="1296786"/>
            <a:ext cx="11283142" cy="488017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Mobile </a:t>
            </a:r>
            <a:r>
              <a:rPr lang="en-US" sz="2800" b="1" dirty="0">
                <a:latin typeface="UTM Avo" panose="02040603050506020204" pitchFamily="18" charset="0"/>
              </a:rPr>
              <a:t>application </a:t>
            </a:r>
            <a:r>
              <a:rPr lang="en-US" sz="2800" b="1" dirty="0" smtClean="0">
                <a:latin typeface="UTM Avo" panose="02040603050506020204" pitchFamily="18" charset="0"/>
              </a:rPr>
              <a:t>(Admins, </a:t>
            </a:r>
            <a:r>
              <a:rPr lang="en-US" sz="2800" b="1" dirty="0">
                <a:latin typeface="UTM Avo" panose="02040603050506020204" pitchFamily="18" charset="0"/>
              </a:rPr>
              <a:t>Admissions Council Officials)</a:t>
            </a:r>
            <a:r>
              <a:rPr lang="en-US" sz="2800" b="1" dirty="0" smtClean="0">
                <a:latin typeface="UTM Avo" panose="02040603050506020204" pitchFamily="18" charset="0"/>
              </a:rPr>
              <a:t>:</a:t>
            </a:r>
            <a:r>
              <a:rPr lang="en-US" sz="2800" dirty="0" smtClean="0">
                <a:latin typeface="UTM Avo" panose="02040603050506020204" pitchFamily="18" charset="0"/>
              </a:rPr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6673" y="2164657"/>
            <a:ext cx="11878655" cy="3472829"/>
            <a:chOff x="138777" y="729298"/>
            <a:chExt cx="10925994" cy="3194310"/>
          </a:xfrm>
        </p:grpSpPr>
        <p:pic>
          <p:nvPicPr>
            <p:cNvPr id="12" name="Picture 1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77" y="729298"/>
              <a:ext cx="1435054" cy="3194310"/>
            </a:xfrm>
            <a:prstGeom prst="rect">
              <a:avLst/>
            </a:prstGeom>
          </p:spPr>
        </p:pic>
        <p:pic>
          <p:nvPicPr>
            <p:cNvPr id="13" name="Picture 12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0600" y="729298"/>
              <a:ext cx="1435054" cy="3194310"/>
            </a:xfrm>
            <a:prstGeom prst="rect">
              <a:avLst/>
            </a:prstGeom>
          </p:spPr>
        </p:pic>
        <p:pic>
          <p:nvPicPr>
            <p:cNvPr id="14" name="Picture 13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423" y="729298"/>
              <a:ext cx="1435054" cy="3194310"/>
            </a:xfrm>
            <a:prstGeom prst="rect">
              <a:avLst/>
            </a:prstGeom>
          </p:spPr>
        </p:pic>
        <p:pic>
          <p:nvPicPr>
            <p:cNvPr id="15" name="Picture 1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246" y="729298"/>
              <a:ext cx="1435054" cy="3194310"/>
            </a:xfrm>
            <a:prstGeom prst="rect">
              <a:avLst/>
            </a:prstGeom>
          </p:spPr>
        </p:pic>
        <p:pic>
          <p:nvPicPr>
            <p:cNvPr id="19" name="Picture 18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069" y="729298"/>
              <a:ext cx="1435054" cy="3194310"/>
            </a:xfrm>
            <a:prstGeom prst="rect">
              <a:avLst/>
            </a:prstGeom>
          </p:spPr>
        </p:pic>
        <p:pic>
          <p:nvPicPr>
            <p:cNvPr id="20" name="Picture 19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892" y="729298"/>
              <a:ext cx="1435054" cy="3194310"/>
            </a:xfrm>
            <a:prstGeom prst="rect">
              <a:avLst/>
            </a:prstGeom>
          </p:spPr>
        </p:pic>
        <p:pic>
          <p:nvPicPr>
            <p:cNvPr id="21" name="Picture 20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9717" y="729298"/>
              <a:ext cx="1435054" cy="3194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9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SYSTEM IMPLEMENTATION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6786"/>
            <a:ext cx="11578127" cy="488017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Mobile </a:t>
            </a:r>
            <a:r>
              <a:rPr lang="en-US" sz="2800" b="1" dirty="0">
                <a:latin typeface="UTM Avo" panose="02040603050506020204" pitchFamily="18" charset="0"/>
              </a:rPr>
              <a:t>application (Secondary </a:t>
            </a:r>
            <a:r>
              <a:rPr lang="en-US" sz="2800" b="1" dirty="0" smtClean="0">
                <a:latin typeface="UTM Avo" panose="02040603050506020204" pitchFamily="18" charset="0"/>
              </a:rPr>
              <a:t>School, High School Officials):</a:t>
            </a:r>
            <a:r>
              <a:rPr lang="en-US" sz="2800" dirty="0" smtClean="0">
                <a:latin typeface="UTM Avo" panose="02040603050506020204" pitchFamily="18" charset="0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910" y="2225588"/>
            <a:ext cx="11780180" cy="3593321"/>
            <a:chOff x="149285" y="729297"/>
            <a:chExt cx="10962617" cy="3343939"/>
          </a:xfrm>
        </p:grpSpPr>
        <p:pic>
          <p:nvPicPr>
            <p:cNvPr id="16" name="Picture 1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285" y="729297"/>
              <a:ext cx="1502275" cy="3343939"/>
            </a:xfrm>
            <a:prstGeom prst="rect">
              <a:avLst/>
            </a:prstGeom>
          </p:spPr>
        </p:pic>
        <p:pic>
          <p:nvPicPr>
            <p:cNvPr id="17" name="Picture 1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009" y="729297"/>
              <a:ext cx="1502275" cy="3343939"/>
            </a:xfrm>
            <a:prstGeom prst="rect">
              <a:avLst/>
            </a:prstGeom>
          </p:spPr>
        </p:pic>
        <p:pic>
          <p:nvPicPr>
            <p:cNvPr id="18" name="Picture 17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733" y="729297"/>
              <a:ext cx="1502275" cy="3343939"/>
            </a:xfrm>
            <a:prstGeom prst="rect">
              <a:avLst/>
            </a:prstGeom>
          </p:spPr>
        </p:pic>
        <p:pic>
          <p:nvPicPr>
            <p:cNvPr id="22" name="Picture 21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9457" y="729297"/>
              <a:ext cx="1502275" cy="3343939"/>
            </a:xfrm>
            <a:prstGeom prst="rect">
              <a:avLst/>
            </a:prstGeom>
          </p:spPr>
        </p:pic>
        <p:pic>
          <p:nvPicPr>
            <p:cNvPr id="23" name="Picture 22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181" y="729297"/>
              <a:ext cx="1502275" cy="3343939"/>
            </a:xfrm>
            <a:prstGeom prst="rect">
              <a:avLst/>
            </a:prstGeom>
          </p:spPr>
        </p:pic>
        <p:pic>
          <p:nvPicPr>
            <p:cNvPr id="24" name="Picture 23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2905" y="729297"/>
              <a:ext cx="1502275" cy="3343939"/>
            </a:xfrm>
            <a:prstGeom prst="rect">
              <a:avLst/>
            </a:prstGeom>
          </p:spPr>
        </p:pic>
        <p:pic>
          <p:nvPicPr>
            <p:cNvPr id="25" name="Picture 24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627" y="729297"/>
              <a:ext cx="1502275" cy="3343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8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SYSTEM IMPLEMENTATION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6786"/>
            <a:ext cx="11578127" cy="488017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Mobile </a:t>
            </a:r>
            <a:r>
              <a:rPr lang="en-US" sz="2800" b="1" dirty="0">
                <a:latin typeface="UTM Avo" panose="02040603050506020204" pitchFamily="18" charset="0"/>
              </a:rPr>
              <a:t>application </a:t>
            </a:r>
            <a:r>
              <a:rPr lang="en-US" sz="2800" b="1" dirty="0" smtClean="0">
                <a:latin typeface="UTM Avo" panose="02040603050506020204" pitchFamily="18" charset="0"/>
              </a:rPr>
              <a:t>(Students):</a:t>
            </a:r>
            <a:r>
              <a:rPr lang="en-US" sz="2800" dirty="0" smtClean="0">
                <a:latin typeface="UTM Avo" panose="02040603050506020204" pitchFamily="18" charset="0"/>
              </a:rPr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63160" y="1918016"/>
            <a:ext cx="4465680" cy="4383032"/>
            <a:chOff x="3702742" y="1918016"/>
            <a:chExt cx="4465680" cy="4383032"/>
          </a:xfrm>
        </p:grpSpPr>
        <p:pic>
          <p:nvPicPr>
            <p:cNvPr id="12" name="Picture 1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742" y="1918017"/>
              <a:ext cx="1969091" cy="4383031"/>
            </a:xfrm>
            <a:prstGeom prst="rect">
              <a:avLst/>
            </a:prstGeom>
          </p:spPr>
        </p:pic>
        <p:pic>
          <p:nvPicPr>
            <p:cNvPr id="13" name="Picture 12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331" y="1918016"/>
              <a:ext cx="1969091" cy="4383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83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CONCLUSION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33" y="1188720"/>
            <a:ext cx="11479878" cy="5220393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u="sng" dirty="0" smtClean="0">
                <a:latin typeface="UTM Avo" panose="02040603050506020204" pitchFamily="18" charset="0"/>
              </a:rPr>
              <a:t>Conclusion:</a:t>
            </a:r>
            <a:r>
              <a:rPr lang="en-US" sz="2800" u="sng" dirty="0" smtClean="0">
                <a:latin typeface="UTM Avo" panose="02040603050506020204" pitchFamily="18" charset="0"/>
              </a:rPr>
              <a:t> 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All </a:t>
            </a:r>
            <a:r>
              <a:rPr lang="en-US" sz="2800" dirty="0">
                <a:latin typeface="UTM Avo" panose="02040603050506020204" pitchFamily="18" charset="0"/>
              </a:rPr>
              <a:t>functions have been tested carefully </a:t>
            </a:r>
            <a:r>
              <a:rPr lang="en-US" sz="2800" dirty="0" smtClean="0">
                <a:latin typeface="UTM Avo" panose="02040603050506020204" pitchFamily="18" charset="0"/>
              </a:rPr>
              <a:t>and have </a:t>
            </a:r>
            <a:r>
              <a:rPr lang="en-US" sz="2800" dirty="0">
                <a:latin typeface="UTM Avo" panose="02040603050506020204" pitchFamily="18" charset="0"/>
              </a:rPr>
              <a:t>been advised, evaluated, and commented on by </a:t>
            </a:r>
            <a:r>
              <a:rPr lang="en-US" sz="2800" dirty="0" smtClean="0">
                <a:latin typeface="UTM Avo" panose="02040603050506020204" pitchFamily="18" charset="0"/>
              </a:rPr>
              <a:t>officials in secondary </a:t>
            </a:r>
            <a:r>
              <a:rPr lang="en-US" sz="2800" dirty="0">
                <a:latin typeface="UTM Avo" panose="02040603050506020204" pitchFamily="18" charset="0"/>
              </a:rPr>
              <a:t>schools, high schools in Can Tho </a:t>
            </a:r>
            <a:r>
              <a:rPr lang="en-US" sz="2800" dirty="0" smtClean="0">
                <a:latin typeface="UTM Avo" panose="02040603050506020204" pitchFamily="18" charset="0"/>
              </a:rPr>
              <a:t>city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This </a:t>
            </a:r>
            <a:r>
              <a:rPr lang="en-US" sz="2800" dirty="0">
                <a:latin typeface="UTM Avo" panose="02040603050506020204" pitchFamily="18" charset="0"/>
              </a:rPr>
              <a:t>application can replace the old admission </a:t>
            </a:r>
            <a:r>
              <a:rPr lang="en-US" sz="2800" dirty="0" smtClean="0">
                <a:latin typeface="UTM Avo" panose="02040603050506020204" pitchFamily="18" charset="0"/>
              </a:rPr>
              <a:t>systems </a:t>
            </a:r>
            <a:r>
              <a:rPr lang="en-US" sz="2800" dirty="0">
                <a:latin typeface="UTM Avo" panose="02040603050506020204" pitchFamily="18" charset="0"/>
              </a:rPr>
              <a:t>of three </a:t>
            </a:r>
            <a:r>
              <a:rPr lang="en-US" sz="2800" dirty="0" smtClean="0">
                <a:latin typeface="UTM Avo" panose="02040603050506020204" pitchFamily="18" charset="0"/>
              </a:rPr>
              <a:t>cities</a:t>
            </a:r>
            <a:r>
              <a:rPr lang="en-US" sz="2800" dirty="0">
                <a:latin typeface="UTM Avo" panose="02040603050506020204" pitchFamily="18" charset="0"/>
              </a:rPr>
              <a:t>, provinces to become the common system for the new Can Tho City</a:t>
            </a:r>
            <a:endParaRPr lang="en-US" sz="2800" dirty="0" smtClean="0">
              <a:latin typeface="UTM Avo" panose="02040603050506020204" pitchFamily="18" charset="0"/>
            </a:endParaRPr>
          </a:p>
          <a:p>
            <a:r>
              <a:rPr lang="en-US" sz="2800" b="1" u="sng" dirty="0" smtClean="0">
                <a:latin typeface="UTM Avo" panose="02040603050506020204" pitchFamily="18" charset="0"/>
              </a:rPr>
              <a:t>Future work:</a:t>
            </a:r>
            <a:r>
              <a:rPr lang="en-US" sz="2800" u="sng" dirty="0" smtClean="0">
                <a:latin typeface="UTM Avo" panose="02040603050506020204" pitchFamily="18" charset="0"/>
              </a:rPr>
              <a:t> 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Exporting </a:t>
            </a:r>
            <a:r>
              <a:rPr lang="en-US" sz="2800" dirty="0">
                <a:latin typeface="UTM Avo" panose="02040603050506020204" pitchFamily="18" charset="0"/>
              </a:rPr>
              <a:t>more documents relating to the admission </a:t>
            </a:r>
            <a:r>
              <a:rPr lang="en-US" sz="2800" dirty="0" smtClean="0">
                <a:latin typeface="UTM Avo" panose="02040603050506020204" pitchFamily="18" charset="0"/>
              </a:rPr>
              <a:t>exam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Create interactive, easy-to-use dashboards </a:t>
            </a:r>
            <a:r>
              <a:rPr lang="en-US" sz="2800" dirty="0">
                <a:latin typeface="UTM Avo" panose="02040603050506020204" pitchFamily="18" charset="0"/>
              </a:rPr>
              <a:t>for </a:t>
            </a:r>
            <a:r>
              <a:rPr lang="en-US" sz="2800" dirty="0" smtClean="0">
                <a:latin typeface="UTM Avo" panose="02040603050506020204" pitchFamily="18" charset="0"/>
              </a:rPr>
              <a:t>statistical purposes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Improving </a:t>
            </a:r>
            <a:r>
              <a:rPr lang="en-US" sz="2800" dirty="0">
                <a:latin typeface="UTM Avo" panose="02040603050506020204" pitchFamily="18" charset="0"/>
              </a:rPr>
              <a:t>the user interface and </a:t>
            </a:r>
            <a:r>
              <a:rPr lang="en-US" sz="2800" dirty="0" smtClean="0">
                <a:latin typeface="UTM Avo" panose="02040603050506020204" pitchFamily="18" charset="0"/>
              </a:rPr>
              <a:t>experience (adding AI </a:t>
            </a:r>
            <a:r>
              <a:rPr lang="en-US" sz="2800" dirty="0" err="1" smtClean="0">
                <a:latin typeface="UTM Avo" panose="02040603050506020204" pitchFamily="18" charset="0"/>
              </a:rPr>
              <a:t>chatbot</a:t>
            </a:r>
            <a:r>
              <a:rPr lang="en-US" sz="2800" dirty="0" smtClean="0">
                <a:latin typeface="UTM Avo" panose="02040603050506020204" pitchFamily="18" charset="0"/>
              </a:rPr>
              <a:t>)</a:t>
            </a:r>
            <a:endParaRPr lang="en-US" sz="2800" dirty="0" smtClean="0">
              <a:latin typeface="UTM Avo" panose="02040603050506020204" pitchFamily="18" charset="0"/>
            </a:endParaRPr>
          </a:p>
          <a:p>
            <a:r>
              <a:rPr lang="en-US" sz="2800" dirty="0" smtClean="0">
                <a:latin typeface="UTM Avo" panose="02040603050506020204" pitchFamily="18" charset="0"/>
              </a:rPr>
              <a:t>- Ask officials for advice and comments for further development</a:t>
            </a:r>
            <a:endParaRPr lang="vi-VN" sz="2800" b="1" dirty="0"/>
          </a:p>
        </p:txBody>
      </p:sp>
    </p:spTree>
    <p:extLst>
      <p:ext uri="{BB962C8B-B14F-4D97-AF65-F5344CB8AC3E}">
        <p14:creationId xmlns:p14="http://schemas.microsoft.com/office/powerpoint/2010/main" val="36316150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981F-8DDB-4942-9095-1A301A930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567" y="1773238"/>
            <a:ext cx="10029565" cy="2846888"/>
          </a:xfrm>
        </p:spPr>
        <p:txBody>
          <a:bodyPr anchor="ctr"/>
          <a:lstStyle/>
          <a:p>
            <a:pPr algn="ctr"/>
            <a:r>
              <a:rPr lang="en-US" dirty="0" smtClean="0">
                <a:latin typeface="UTM Avo" panose="02040603050506020204" pitchFamily="18" charset="0"/>
              </a:rPr>
              <a:t>THANK YOU FOR WATCHING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E8CBC-CC0F-41DD-9762-03FD26D3B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8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INTRODUCTION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11" y="1396538"/>
            <a:ext cx="11698778" cy="5162204"/>
          </a:xfrm>
        </p:spPr>
        <p:txBody>
          <a:bodyPr>
            <a:normAutofit fontScale="92500"/>
          </a:bodyPr>
          <a:lstStyle/>
          <a:p>
            <a:r>
              <a:rPr lang="en-US" sz="2800" b="1" dirty="0">
                <a:latin typeface="UTM Avo" panose="02040603050506020204" pitchFamily="18" charset="0"/>
              </a:rPr>
              <a:t>Research </a:t>
            </a:r>
            <a:r>
              <a:rPr lang="en-US" sz="2800" b="1" dirty="0" smtClean="0">
                <a:latin typeface="UTM Avo" panose="02040603050506020204" pitchFamily="18" charset="0"/>
              </a:rPr>
              <a:t>method: 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Theoretical </a:t>
            </a:r>
            <a:r>
              <a:rPr lang="en-US" sz="2800" dirty="0">
                <a:latin typeface="UTM Avo" panose="02040603050506020204" pitchFamily="18" charset="0"/>
              </a:rPr>
              <a:t>research - Application development - Practical operation</a:t>
            </a:r>
          </a:p>
          <a:p>
            <a:r>
              <a:rPr lang="en-US" sz="2800" b="1" dirty="0" smtClean="0">
                <a:latin typeface="UTM Avo" panose="02040603050506020204" pitchFamily="18" charset="0"/>
              </a:rPr>
              <a:t>Subjects of the thesis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- 5 </a:t>
            </a:r>
            <a:r>
              <a:rPr lang="en-US" sz="2800" dirty="0">
                <a:latin typeface="UTM Avo" panose="02040603050506020204" pitchFamily="18" charset="0"/>
              </a:rPr>
              <a:t>main user groups: </a:t>
            </a:r>
            <a:r>
              <a:rPr lang="en-US" sz="2800" dirty="0" smtClean="0">
                <a:latin typeface="UTM Avo" panose="02040603050506020204" pitchFamily="18" charset="0"/>
              </a:rPr>
              <a:t>Administrators</a:t>
            </a:r>
            <a:r>
              <a:rPr lang="en-US" sz="2800" dirty="0">
                <a:latin typeface="UTM Avo" panose="02040603050506020204" pitchFamily="18" charset="0"/>
              </a:rPr>
              <a:t>, </a:t>
            </a:r>
            <a:r>
              <a:rPr lang="en-US" sz="2800" dirty="0" smtClean="0">
                <a:latin typeface="UTM Avo" panose="02040603050506020204" pitchFamily="18" charset="0"/>
              </a:rPr>
              <a:t>Officials </a:t>
            </a:r>
            <a:r>
              <a:rPr lang="en-US" sz="2800" dirty="0">
                <a:latin typeface="UTM Avo" panose="02040603050506020204" pitchFamily="18" charset="0"/>
              </a:rPr>
              <a:t>of the Department of Education and Training, </a:t>
            </a:r>
            <a:r>
              <a:rPr lang="en-US" sz="2800" dirty="0" smtClean="0">
                <a:latin typeface="UTM Avo" panose="02040603050506020204" pitchFamily="18" charset="0"/>
              </a:rPr>
              <a:t>Secondary school Officials, High school officials, students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- 4 main </a:t>
            </a:r>
            <a:r>
              <a:rPr lang="en-US" sz="2800" dirty="0">
                <a:latin typeface="UTM Avo" panose="02040603050506020204" pitchFamily="18" charset="0"/>
              </a:rPr>
              <a:t>subsystems: </a:t>
            </a:r>
            <a:r>
              <a:rPr lang="en-US" sz="2800" dirty="0" smtClean="0">
                <a:latin typeface="UTM Avo" panose="02040603050506020204" pitchFamily="18" charset="0"/>
              </a:rPr>
              <a:t>managing </a:t>
            </a:r>
            <a:r>
              <a:rPr lang="en-US" sz="2800" dirty="0">
                <a:latin typeface="UTM Avo" panose="02040603050506020204" pitchFamily="18" charset="0"/>
              </a:rPr>
              <a:t>admission </a:t>
            </a:r>
            <a:r>
              <a:rPr lang="en-US" sz="2800" dirty="0" smtClean="0">
                <a:latin typeface="UTM Avo" panose="02040603050506020204" pitchFamily="18" charset="0"/>
              </a:rPr>
              <a:t>records, managing </a:t>
            </a:r>
            <a:r>
              <a:rPr lang="en-US" sz="2800" dirty="0">
                <a:latin typeface="UTM Avo" panose="02040603050506020204" pitchFamily="18" charset="0"/>
              </a:rPr>
              <a:t>candidate exam </a:t>
            </a:r>
            <a:r>
              <a:rPr lang="en-US" sz="2800" dirty="0" smtClean="0">
                <a:latin typeface="UTM Avo" panose="02040603050506020204" pitchFamily="18" charset="0"/>
              </a:rPr>
              <a:t>information, managing scores - announcing admission results, managing - controlling </a:t>
            </a:r>
            <a:r>
              <a:rPr lang="en-US" sz="2800" dirty="0">
                <a:latin typeface="UTM Avo" panose="02040603050506020204" pitchFamily="18" charset="0"/>
              </a:rPr>
              <a:t>exam </a:t>
            </a:r>
            <a:r>
              <a:rPr lang="en-US" sz="2800" dirty="0" smtClean="0">
                <a:latin typeface="UTM Avo" panose="02040603050506020204" pitchFamily="18" charset="0"/>
              </a:rPr>
              <a:t>status</a:t>
            </a:r>
          </a:p>
          <a:p>
            <a:r>
              <a:rPr lang="en-US" sz="2800" b="1" dirty="0" smtClean="0">
                <a:latin typeface="UTM Avo" panose="02040603050506020204" pitchFamily="18" charset="0"/>
              </a:rPr>
              <a:t>Scopes </a:t>
            </a:r>
            <a:r>
              <a:rPr lang="en-US" sz="2800" b="1" dirty="0">
                <a:latin typeface="UTM Avo" panose="02040603050506020204" pitchFamily="18" charset="0"/>
              </a:rPr>
              <a:t>of the </a:t>
            </a:r>
            <a:r>
              <a:rPr lang="en-US" sz="2800" b="1" dirty="0" smtClean="0">
                <a:latin typeface="UTM Avo" panose="02040603050506020204" pitchFamily="18" charset="0"/>
              </a:rPr>
              <a:t>thesis: </a:t>
            </a:r>
            <a:r>
              <a:rPr lang="en-US" sz="2800" dirty="0">
                <a:latin typeface="UTM Avo" panose="02040603050506020204" pitchFamily="18" charset="0"/>
              </a:rPr>
              <a:t>Not including private schools </a:t>
            </a:r>
            <a:r>
              <a:rPr lang="en-US" sz="2800" dirty="0" smtClean="0">
                <a:latin typeface="UTM Avo" panose="02040603050506020204" pitchFamily="18" charset="0"/>
              </a:rPr>
              <a:t>and special </a:t>
            </a:r>
            <a:r>
              <a:rPr lang="en-US" sz="2800" dirty="0">
                <a:latin typeface="UTM Avo" panose="02040603050506020204" pitchFamily="18" charset="0"/>
              </a:rPr>
              <a:t>schools </a:t>
            </a:r>
          </a:p>
          <a:p>
            <a:endParaRPr lang="en-US" sz="2800" dirty="0">
              <a:latin typeface="UTM Avo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35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INTRODUCTION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38" y="1396538"/>
            <a:ext cx="6677891" cy="4780425"/>
          </a:xfrm>
        </p:spPr>
        <p:txBody>
          <a:bodyPr>
            <a:normAutofit/>
          </a:bodyPr>
          <a:lstStyle/>
          <a:p>
            <a:r>
              <a:rPr lang="en-US" sz="2800" b="1" u="sng" dirty="0" smtClean="0">
                <a:latin typeface="UTM Avo" panose="02040603050506020204" pitchFamily="18" charset="0"/>
              </a:rPr>
              <a:t>Overview of research situation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The current admission system of Can Tho City:</a:t>
            </a:r>
          </a:p>
          <a:p>
            <a:r>
              <a:rPr lang="en-US" sz="2800" dirty="0">
                <a:latin typeface="UTM Avo" panose="02040603050506020204" pitchFamily="18" charset="0"/>
              </a:rPr>
              <a:t>+ </a:t>
            </a:r>
            <a:r>
              <a:rPr lang="en-US" sz="2800" dirty="0" smtClean="0">
                <a:latin typeface="UTM Avo" panose="02040603050506020204" pitchFamily="18" charset="0"/>
              </a:rPr>
              <a:t>Provide </a:t>
            </a:r>
            <a:r>
              <a:rPr lang="en-US" sz="2800" dirty="0">
                <a:latin typeface="UTM Avo" panose="02040603050506020204" pitchFamily="18" charset="0"/>
              </a:rPr>
              <a:t>initial benefits to </a:t>
            </a:r>
            <a:r>
              <a:rPr lang="en-US" sz="2800" dirty="0" smtClean="0">
                <a:latin typeface="UTM Avo" panose="02040603050506020204" pitchFamily="18" charset="0"/>
              </a:rPr>
              <a:t>users, </a:t>
            </a:r>
            <a:r>
              <a:rPr lang="en-US" sz="2800" i="1" dirty="0" smtClean="0">
                <a:latin typeface="UTM Avo" panose="02040603050506020204" pitchFamily="18" charset="0"/>
              </a:rPr>
              <a:t>but</a:t>
            </a:r>
          </a:p>
          <a:p>
            <a:r>
              <a:rPr lang="en-US" sz="2800" dirty="0">
                <a:latin typeface="UTM Avo" panose="02040603050506020204" pitchFamily="18" charset="0"/>
              </a:rPr>
              <a:t>+ Lack of local </a:t>
            </a:r>
            <a:r>
              <a:rPr lang="en-US" sz="2800" dirty="0" smtClean="0">
                <a:latin typeface="UTM Avo" panose="02040603050506020204" pitchFamily="18" charset="0"/>
              </a:rPr>
              <a:t>distinctiveness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+ UI - UX is not easy-to-use for users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The merger of Can Tho, Soc Trang and Hau Giang from 1</a:t>
            </a:r>
            <a:r>
              <a:rPr lang="en-US" sz="2800" baseline="30000" dirty="0" smtClean="0">
                <a:latin typeface="UTM Avo" panose="02040603050506020204" pitchFamily="18" charset="0"/>
              </a:rPr>
              <a:t>st</a:t>
            </a:r>
            <a:r>
              <a:rPr lang="en-US" sz="2800" dirty="0" smtClean="0">
                <a:latin typeface="UTM Avo" panose="02040603050506020204" pitchFamily="18" charset="0"/>
              </a:rPr>
              <a:t> July, 2025</a:t>
            </a:r>
            <a:endParaRPr lang="en-US" sz="2800" dirty="0">
              <a:latin typeface="UTM Avo" panose="020406030505060202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007629" y="611534"/>
            <a:ext cx="5110828" cy="5565428"/>
            <a:chOff x="6863348" y="878015"/>
            <a:chExt cx="4781585" cy="52069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3348" y="878015"/>
              <a:ext cx="4781585" cy="2288685"/>
            </a:xfrm>
            <a:prstGeom prst="rect">
              <a:avLst/>
            </a:prstGeom>
          </p:spPr>
        </p:pic>
        <p:pic>
          <p:nvPicPr>
            <p:cNvPr id="1026" name="Picture 2" descr="Bản đồ, danh sách, trụ sở các xã sau sáp nhập thành phố Cần Thơ 20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470" y="3428942"/>
              <a:ext cx="3714647" cy="265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7920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594"/>
            <a:ext cx="10515600" cy="507137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List of functions:</a:t>
            </a:r>
            <a:endParaRPr lang="vi-VN" sz="28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315283"/>
              </p:ext>
            </p:extLst>
          </p:nvPr>
        </p:nvGraphicFramePr>
        <p:xfrm>
          <a:off x="567343" y="1613845"/>
          <a:ext cx="11057313" cy="47952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76258">
                  <a:extLst>
                    <a:ext uri="{9D8B030D-6E8A-4147-A177-3AD203B41FA5}">
                      <a16:colId xmlns:a16="http://schemas.microsoft.com/office/drawing/2014/main" val="3079576365"/>
                    </a:ext>
                  </a:extLst>
                </a:gridCol>
                <a:gridCol w="2498939">
                  <a:extLst>
                    <a:ext uri="{9D8B030D-6E8A-4147-A177-3AD203B41FA5}">
                      <a16:colId xmlns:a16="http://schemas.microsoft.com/office/drawing/2014/main" val="1392250298"/>
                    </a:ext>
                  </a:extLst>
                </a:gridCol>
                <a:gridCol w="7382116">
                  <a:extLst>
                    <a:ext uri="{9D8B030D-6E8A-4147-A177-3AD203B41FA5}">
                      <a16:colId xmlns:a16="http://schemas.microsoft.com/office/drawing/2014/main" val="1085798167"/>
                    </a:ext>
                  </a:extLst>
                </a:gridCol>
              </a:tblGrid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#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Function ID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Function name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62844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GUEST-01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the admission numbers of high schools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5472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GUEST-02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the admission documents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81912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GUEST-03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Search the admission result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14247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ALL-01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Login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064468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ALL-02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Change password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935555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ALL-03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Logout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1340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ADMIN-01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account list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623186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ADMIN-02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Search accounts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019080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ADMIN-03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Add a new account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57585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ADMIN-04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Import new accounts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73677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ADMIN-05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Delete an account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46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75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594"/>
            <a:ext cx="10515600" cy="507137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List of functions:</a:t>
            </a:r>
            <a:endParaRPr lang="vi-VN" sz="28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18790"/>
              </p:ext>
            </p:extLst>
          </p:nvPr>
        </p:nvGraphicFramePr>
        <p:xfrm>
          <a:off x="567343" y="1613845"/>
          <a:ext cx="11057313" cy="47952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76258">
                  <a:extLst>
                    <a:ext uri="{9D8B030D-6E8A-4147-A177-3AD203B41FA5}">
                      <a16:colId xmlns:a16="http://schemas.microsoft.com/office/drawing/2014/main" val="3079576365"/>
                    </a:ext>
                  </a:extLst>
                </a:gridCol>
                <a:gridCol w="2498939">
                  <a:extLst>
                    <a:ext uri="{9D8B030D-6E8A-4147-A177-3AD203B41FA5}">
                      <a16:colId xmlns:a16="http://schemas.microsoft.com/office/drawing/2014/main" val="1392250298"/>
                    </a:ext>
                  </a:extLst>
                </a:gridCol>
                <a:gridCol w="7382116">
                  <a:extLst>
                    <a:ext uri="{9D8B030D-6E8A-4147-A177-3AD203B41FA5}">
                      <a16:colId xmlns:a16="http://schemas.microsoft.com/office/drawing/2014/main" val="1085798167"/>
                    </a:ext>
                  </a:extLst>
                </a:gridCol>
              </a:tblGrid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#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Function ID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Function name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62844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ADMIN-06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Export account list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5472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13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ADMIN-07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Export account and password for officials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81912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ADMIN-08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Reset password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14247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15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SGDDT-01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the candidate list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064468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16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SGDDT-02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Search candidates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935555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17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SGDDT-03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Update candidate ID and exam room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1340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18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SGDDT-04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Update score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623186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SGDDT-05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Import scores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019080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20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SGDDT-06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Export scores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57585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21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SGDDT-07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Run the admission system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73677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22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SGDDT-08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the list of states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46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00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594"/>
            <a:ext cx="10515600" cy="507137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List of functions:</a:t>
            </a:r>
            <a:endParaRPr lang="vi-VN" sz="28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286903"/>
              </p:ext>
            </p:extLst>
          </p:nvPr>
        </p:nvGraphicFramePr>
        <p:xfrm>
          <a:off x="567343" y="1613845"/>
          <a:ext cx="11057313" cy="47952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76258">
                  <a:extLst>
                    <a:ext uri="{9D8B030D-6E8A-4147-A177-3AD203B41FA5}">
                      <a16:colId xmlns:a16="http://schemas.microsoft.com/office/drawing/2014/main" val="3079576365"/>
                    </a:ext>
                  </a:extLst>
                </a:gridCol>
                <a:gridCol w="2498939">
                  <a:extLst>
                    <a:ext uri="{9D8B030D-6E8A-4147-A177-3AD203B41FA5}">
                      <a16:colId xmlns:a16="http://schemas.microsoft.com/office/drawing/2014/main" val="1392250298"/>
                    </a:ext>
                  </a:extLst>
                </a:gridCol>
                <a:gridCol w="7382116">
                  <a:extLst>
                    <a:ext uri="{9D8B030D-6E8A-4147-A177-3AD203B41FA5}">
                      <a16:colId xmlns:a16="http://schemas.microsoft.com/office/drawing/2014/main" val="1085798167"/>
                    </a:ext>
                  </a:extLst>
                </a:gridCol>
              </a:tblGrid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#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Function ID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Function name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62844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23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SGDDT-09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Update a state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5472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  <a:cs typeface="+mn-cs"/>
                        </a:rPr>
                        <a:t>24</a:t>
                      </a:r>
                      <a:endParaRPr lang="vi-VN" sz="2000" b="1" kern="1200" dirty="0">
                        <a:solidFill>
                          <a:schemeClr val="dk1"/>
                        </a:solidFill>
                        <a:effectLst/>
                        <a:latin typeface="UTM Avo" panose="020406030505060202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  <a:cs typeface="+mn-cs"/>
                        </a:rPr>
                        <a:t>SGDDT-10</a:t>
                      </a:r>
                      <a:endParaRPr lang="vi-VN" sz="2000" kern="1200" dirty="0">
                        <a:solidFill>
                          <a:schemeClr val="dk1"/>
                        </a:solidFill>
                        <a:effectLst/>
                        <a:latin typeface="UTM Avo" panose="020406030505060202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vi-VN" sz="2000" kern="1200" dirty="0" smtClean="0">
                          <a:solidFill>
                            <a:schemeClr val="dk1"/>
                          </a:solidFill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  <a:cs typeface="+mn-cs"/>
                        </a:rPr>
                        <a:t>Export admission result</a:t>
                      </a:r>
                      <a:endParaRPr lang="vi-VN" sz="2000" kern="1200" dirty="0">
                        <a:solidFill>
                          <a:schemeClr val="dk1"/>
                        </a:solidFill>
                        <a:effectLst/>
                        <a:latin typeface="UTM Avo" panose="020406030505060202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485972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25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THCS-01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the student list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81912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26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THCS-02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Search students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14247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27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THCS-03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Initiate a student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064468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28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THCS-04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Import the initial information of students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935555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29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THCS-05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Add a new student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1340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30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THCS-06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Import new students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623186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31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THCS-07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the student’s detailed information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019080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32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THCS-08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Update a student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57585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33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THCS-09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Export the students’ information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736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5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594"/>
            <a:ext cx="10515600" cy="507137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List of functions:</a:t>
            </a:r>
            <a:endParaRPr lang="vi-VN" sz="28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61034"/>
              </p:ext>
            </p:extLst>
          </p:nvPr>
        </p:nvGraphicFramePr>
        <p:xfrm>
          <a:off x="567343" y="1613845"/>
          <a:ext cx="11057313" cy="47952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76258">
                  <a:extLst>
                    <a:ext uri="{9D8B030D-6E8A-4147-A177-3AD203B41FA5}">
                      <a16:colId xmlns:a16="http://schemas.microsoft.com/office/drawing/2014/main" val="3079576365"/>
                    </a:ext>
                  </a:extLst>
                </a:gridCol>
                <a:gridCol w="2498939">
                  <a:extLst>
                    <a:ext uri="{9D8B030D-6E8A-4147-A177-3AD203B41FA5}">
                      <a16:colId xmlns:a16="http://schemas.microsoft.com/office/drawing/2014/main" val="1392250298"/>
                    </a:ext>
                  </a:extLst>
                </a:gridCol>
                <a:gridCol w="7382116">
                  <a:extLst>
                    <a:ext uri="{9D8B030D-6E8A-4147-A177-3AD203B41FA5}">
                      <a16:colId xmlns:a16="http://schemas.microsoft.com/office/drawing/2014/main" val="1085798167"/>
                    </a:ext>
                  </a:extLst>
                </a:gridCol>
              </a:tblGrid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#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Function ID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Function name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62844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34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THCS-10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Export the student’s accounts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261401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35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THCS-11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Delete a student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5472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THCS-12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Delete all students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81912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THPT-01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the student list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14247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38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THPT-02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Search students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064468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39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THPT-03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Add a new student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935555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THPT-04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Import new students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1340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41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THPT-05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the student’s detailed information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623186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42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THPT-06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Update a student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019080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43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THPT-07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Export the student’s information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57585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44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THPT-08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Export the student’s account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736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7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594"/>
            <a:ext cx="10515600" cy="536170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List of functions: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159894"/>
              </p:ext>
            </p:extLst>
          </p:nvPr>
        </p:nvGraphicFramePr>
        <p:xfrm>
          <a:off x="567343" y="1613845"/>
          <a:ext cx="11057313" cy="43956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76258">
                  <a:extLst>
                    <a:ext uri="{9D8B030D-6E8A-4147-A177-3AD203B41FA5}">
                      <a16:colId xmlns:a16="http://schemas.microsoft.com/office/drawing/2014/main" val="3079576365"/>
                    </a:ext>
                  </a:extLst>
                </a:gridCol>
                <a:gridCol w="2498939">
                  <a:extLst>
                    <a:ext uri="{9D8B030D-6E8A-4147-A177-3AD203B41FA5}">
                      <a16:colId xmlns:a16="http://schemas.microsoft.com/office/drawing/2014/main" val="1392250298"/>
                    </a:ext>
                  </a:extLst>
                </a:gridCol>
                <a:gridCol w="7382116">
                  <a:extLst>
                    <a:ext uri="{9D8B030D-6E8A-4147-A177-3AD203B41FA5}">
                      <a16:colId xmlns:a16="http://schemas.microsoft.com/office/drawing/2014/main" val="1085798167"/>
                    </a:ext>
                  </a:extLst>
                </a:gridCol>
              </a:tblGrid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#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Function ID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Function name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62844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45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THPT-09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Delete a student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28418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46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THPT-10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Delete all students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5472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47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THPT-11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the candidate list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81912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48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THPT-12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Search candidates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14247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49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THPT-13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Export candidate list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064468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  <a:cs typeface="+mn-cs"/>
                        </a:rPr>
                        <a:t>50</a:t>
                      </a:r>
                      <a:endParaRPr lang="vi-VN" sz="2000" b="1" kern="1200" dirty="0">
                        <a:solidFill>
                          <a:schemeClr val="dk1"/>
                        </a:solidFill>
                        <a:effectLst/>
                        <a:latin typeface="UTM Avo" panose="020406030505060202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  <a:cs typeface="+mn-cs"/>
                        </a:rPr>
                        <a:t>THPT-14</a:t>
                      </a:r>
                      <a:endParaRPr lang="vi-VN" sz="2000" kern="1200" dirty="0">
                        <a:solidFill>
                          <a:schemeClr val="dk1"/>
                        </a:solidFill>
                        <a:effectLst/>
                        <a:latin typeface="UTM Avo" panose="020406030505060202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  <a:cs typeface="+mn-cs"/>
                        </a:rPr>
                        <a:t>Export the admission result of high school</a:t>
                      </a:r>
                      <a:endParaRPr lang="vi-VN" sz="2000" kern="1200" dirty="0">
                        <a:solidFill>
                          <a:schemeClr val="dk1"/>
                        </a:solidFill>
                        <a:effectLst/>
                        <a:latin typeface="UTM Avo" panose="020406030505060202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434226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51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HS-01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detailed information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935555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52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HS-02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Update student information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13409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53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HS-03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Export student information to Word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623186"/>
                  </a:ext>
                </a:extLst>
              </a:tr>
              <a:tr h="399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b="1" dirty="0" smtClean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54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HS-04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UTM Avo" panose="02040603050506020204" pitchFamily="18" charset="0"/>
                          <a:ea typeface="Times New Roman" panose="02020603050405020304" pitchFamily="18" charset="0"/>
                        </a:rPr>
                        <a:t>Get the admission result</a:t>
                      </a:r>
                      <a:endParaRPr lang="vi-V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019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24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INTRODUCTION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96538"/>
            <a:ext cx="11582400" cy="4962698"/>
          </a:xfrm>
        </p:spPr>
        <p:txBody>
          <a:bodyPr>
            <a:noAutofit/>
          </a:bodyPr>
          <a:lstStyle/>
          <a:p>
            <a:r>
              <a:rPr lang="en-US" sz="2800" b="1" u="sng" dirty="0" smtClean="0">
                <a:latin typeface="UTM Avo" panose="02040603050506020204" pitchFamily="18" charset="0"/>
              </a:rPr>
              <a:t>Reason for choosing the topic</a:t>
            </a:r>
            <a:endParaRPr lang="en-US" sz="2800" b="1" u="sng" dirty="0">
              <a:latin typeface="UTM Avo" panose="02040603050506020204" pitchFamily="18" charset="0"/>
            </a:endParaRPr>
          </a:p>
          <a:p>
            <a:r>
              <a:rPr lang="en-US" sz="2800" dirty="0" smtClean="0">
                <a:latin typeface="UTM Avo" panose="02040603050506020204" pitchFamily="18" charset="0"/>
              </a:rPr>
              <a:t>- Synchronize admission data and process of old provinces, cities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Improving, </a:t>
            </a:r>
            <a:r>
              <a:rPr lang="en-US" sz="2800" dirty="0">
                <a:latin typeface="UTM Avo" panose="02040603050506020204" pitchFamily="18" charset="0"/>
              </a:rPr>
              <a:t>developing the </a:t>
            </a:r>
            <a:r>
              <a:rPr lang="en-US" sz="2800" dirty="0" smtClean="0">
                <a:latin typeface="UTM Avo" panose="02040603050506020204" pitchFamily="18" charset="0"/>
              </a:rPr>
              <a:t>system </a:t>
            </a:r>
            <a:r>
              <a:rPr lang="en-US" sz="2800" dirty="0">
                <a:latin typeface="UTM Avo" panose="02040603050506020204" pitchFamily="18" charset="0"/>
              </a:rPr>
              <a:t>with a typical image </a:t>
            </a:r>
            <a:r>
              <a:rPr lang="en-US" sz="2800" dirty="0" smtClean="0">
                <a:latin typeface="UTM Avo" panose="02040603050506020204" pitchFamily="18" charset="0"/>
              </a:rPr>
              <a:t>of the new Can Tho city</a:t>
            </a:r>
          </a:p>
          <a:p>
            <a:r>
              <a:rPr lang="en-US" sz="2800" b="1" u="sng" dirty="0" smtClean="0">
                <a:latin typeface="UTM Avo" panose="02040603050506020204" pitchFamily="18" charset="0"/>
              </a:rPr>
              <a:t>Purposes of the thesis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Design </a:t>
            </a:r>
            <a:r>
              <a:rPr lang="en-US" sz="2800" dirty="0">
                <a:latin typeface="UTM Avo" panose="02040603050506020204" pitchFamily="18" charset="0"/>
              </a:rPr>
              <a:t>an application to support high school admissions for grade 10 students in Can Tho city on cross-platform (</a:t>
            </a:r>
            <a:r>
              <a:rPr lang="en-US" sz="2800" dirty="0" smtClean="0">
                <a:latin typeface="UTM Avo" panose="02040603050506020204" pitchFamily="18" charset="0"/>
              </a:rPr>
              <a:t>web, mobile)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Improve </a:t>
            </a:r>
            <a:r>
              <a:rPr lang="en-US" sz="2800" dirty="0">
                <a:latin typeface="UTM Avo" panose="02040603050506020204" pitchFamily="18" charset="0"/>
              </a:rPr>
              <a:t>the experience and efficiency of teachers, parents, students and other user groups</a:t>
            </a:r>
          </a:p>
          <a:p>
            <a:endParaRPr lang="en-US" sz="2800" dirty="0">
              <a:latin typeface="UTM Avo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TM Avo" panose="020406030505060202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33" y="1396538"/>
            <a:ext cx="11017134" cy="4780425"/>
          </a:xfrm>
        </p:spPr>
        <p:txBody>
          <a:bodyPr>
            <a:normAutofit/>
          </a:bodyPr>
          <a:lstStyle/>
          <a:p>
            <a:r>
              <a:rPr lang="en-US" sz="2800" b="1" u="sng" dirty="0" smtClean="0">
                <a:latin typeface="UTM Avo" panose="02040603050506020204" pitchFamily="18" charset="0"/>
              </a:rPr>
              <a:t>Background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Client - Server model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- Model - View - Controller (MVC)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42206" y="3417137"/>
            <a:ext cx="9107588" cy="2761525"/>
            <a:chOff x="1923626" y="3417137"/>
            <a:chExt cx="9107588" cy="2761525"/>
          </a:xfrm>
        </p:grpSpPr>
        <p:pic>
          <p:nvPicPr>
            <p:cNvPr id="2054" name="Picture 6" descr="Client-Server Architecture Explaine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626" y="3417137"/>
              <a:ext cx="4576927" cy="2761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ô hình MVC là gì? Ví dụ về cách hoạt động dễ hiểu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909" y="3417137"/>
              <a:ext cx="3487305" cy="275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48167" y="5734672"/>
              <a:ext cx="17278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UTM Avo" panose="02040603050506020204" pitchFamily="18" charset="0"/>
                </a:rPr>
                <a:t>Client - Server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1857955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TM Avo" panose="020406030505060202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33" y="1396538"/>
            <a:ext cx="11017134" cy="4780425"/>
          </a:xfrm>
        </p:spPr>
        <p:txBody>
          <a:bodyPr>
            <a:normAutofit/>
          </a:bodyPr>
          <a:lstStyle/>
          <a:p>
            <a:r>
              <a:rPr lang="en-US" sz="2800" b="1" u="sng" dirty="0" smtClean="0">
                <a:latin typeface="UTM Avo" panose="02040603050506020204" pitchFamily="18" charset="0"/>
              </a:rPr>
              <a:t>Tech stack</a:t>
            </a:r>
          </a:p>
          <a:p>
            <a:r>
              <a:rPr lang="en-US" sz="2800" b="1" dirty="0" smtClean="0">
                <a:latin typeface="UTM Avo" panose="02040603050506020204" pitchFamily="18" charset="0"/>
              </a:rPr>
              <a:t>Backend: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Database:</a:t>
            </a:r>
            <a:r>
              <a:rPr lang="en-US" sz="2800" b="1" dirty="0" smtClean="0">
                <a:latin typeface="UTM Avo" panose="02040603050506020204" pitchFamily="18" charset="0"/>
              </a:rPr>
              <a:t>				</a:t>
            </a:r>
            <a:r>
              <a:rPr lang="en-US" sz="2800" dirty="0" smtClean="0">
                <a:latin typeface="UTM Avo" panose="02040603050506020204" pitchFamily="18" charset="0"/>
              </a:rPr>
              <a:t>Server:</a:t>
            </a:r>
          </a:p>
          <a:p>
            <a:endParaRPr lang="en-US" sz="2800" b="1" dirty="0" smtClean="0">
              <a:latin typeface="UTM Avo" panose="02040603050506020204" pitchFamily="18" charset="0"/>
            </a:endParaRPr>
          </a:p>
          <a:p>
            <a:r>
              <a:rPr lang="en-US" sz="2800" b="1" dirty="0" smtClean="0">
                <a:latin typeface="UTM Avo" panose="02040603050506020204" pitchFamily="18" charset="0"/>
              </a:rPr>
              <a:t>Frontend:</a:t>
            </a:r>
          </a:p>
          <a:p>
            <a:r>
              <a:rPr lang="en-US" sz="2800" dirty="0" smtClean="0">
                <a:latin typeface="UTM Avo" panose="02040603050506020204" pitchFamily="18" charset="0"/>
              </a:rPr>
              <a:t>Web application:		Mobile application:</a:t>
            </a:r>
          </a:p>
          <a:p>
            <a:endParaRPr lang="en-US" sz="2800" b="1" dirty="0" smtClean="0">
              <a:latin typeface="UTM Avo" panose="02040603050506020204" pitchFamily="18" charset="0"/>
            </a:endParaRPr>
          </a:p>
          <a:p>
            <a:r>
              <a:rPr lang="en-US" sz="2800" b="1" dirty="0" smtClean="0">
                <a:latin typeface="UTM Avo" panose="02040603050506020204" pitchFamily="18" charset="0"/>
              </a:rPr>
              <a:t>Other APIs:</a:t>
            </a:r>
            <a:endParaRPr lang="vi-VN" sz="2800" b="1" dirty="0"/>
          </a:p>
        </p:txBody>
      </p:sp>
      <p:pic>
        <p:nvPicPr>
          <p:cNvPr id="3074" name="Picture 2" descr="Mysql là gì? Những ưu điểm và nhược điểm của Mysq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38" y="2237709"/>
            <a:ext cx="1943229" cy="10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020672" y="2172122"/>
            <a:ext cx="4333128" cy="1183085"/>
            <a:chOff x="2410690" y="4118014"/>
            <a:chExt cx="4333128" cy="1183085"/>
          </a:xfrm>
        </p:grpSpPr>
        <p:pic>
          <p:nvPicPr>
            <p:cNvPr id="3076" name="Picture 4" descr="Winzone blog - Sharing knowledge, together we w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690" y="4118014"/>
              <a:ext cx="1892935" cy="1183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Spring Boot Tutorial for Beginners and Professional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323" y="4118014"/>
              <a:ext cx="2253495" cy="1183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React – Wikipedia tiếng Việ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99" y="4089703"/>
            <a:ext cx="1101756" cy="95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 simplified introduction to Dart and Flut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3959219"/>
            <a:ext cx="3416109" cy="12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CAPTCHA – Wikipedia tiếng Việ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142" y="5171253"/>
            <a:ext cx="1158018" cy="11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ow To: Google Map API for Rookies. | by Dad Learns to Code | Medium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6"/>
          <a:stretch/>
        </p:blipFill>
        <p:spPr bwMode="auto">
          <a:xfrm>
            <a:off x="4247804" y="5171253"/>
            <a:ext cx="2749398" cy="11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72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REQUIREMENTS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15" y="1163782"/>
            <a:ext cx="11432770" cy="5013181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The overview flow of the system: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latin typeface="UTM Avo" panose="02040603050506020204" pitchFamily="18" charset="0"/>
              </a:rPr>
              <a:t>54 use cases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latin typeface="UTM Avo" panose="02040603050506020204" pitchFamily="18" charset="0"/>
              </a:rPr>
              <a:t>6 user groups</a:t>
            </a:r>
            <a:endParaRPr lang="vi-V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6" y="1703592"/>
            <a:ext cx="8606444" cy="48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903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REQUIREMENTS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538"/>
            <a:ext cx="10515600" cy="478042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TM Avo" panose="02040603050506020204" pitchFamily="18" charset="0"/>
              </a:rPr>
              <a:t>Use Case Diagram for Guest users:</a:t>
            </a:r>
            <a:endParaRPr lang="vi-VN" sz="2800" b="1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39" y="2233612"/>
            <a:ext cx="4493722" cy="3438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3551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TM Avo" panose="02040603050506020204" pitchFamily="18" charset="0"/>
              </a:rPr>
              <a:t>REQUIREMENTS ANALYSIS</a:t>
            </a:r>
            <a:endParaRPr lang="en-US" dirty="0">
              <a:latin typeface="UTM Avo" panose="02040603050506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1396538"/>
            <a:ext cx="11166764" cy="478042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UTM Avo" panose="02040603050506020204" pitchFamily="18" charset="0"/>
              </a:rPr>
              <a:t>Use Case Diagram for general functions of logged-in users:</a:t>
            </a:r>
            <a:endParaRPr lang="vi-VN" sz="2800" b="1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181" y="1973561"/>
            <a:ext cx="6511638" cy="4556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7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4933</TotalTime>
  <Words>925</Words>
  <Application>Microsoft Office PowerPoint</Application>
  <PresentationFormat>Widescreen</PresentationFormat>
  <Paragraphs>287</Paragraphs>
  <Slides>34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Roboto</vt:lpstr>
      <vt:lpstr>Readex Pro</vt:lpstr>
      <vt:lpstr>UTM Avo</vt:lpstr>
      <vt:lpstr>Calibri</vt:lpstr>
      <vt:lpstr>K2D</vt:lpstr>
      <vt:lpstr>Barlow</vt:lpstr>
      <vt:lpstr>Arial</vt:lpstr>
      <vt:lpstr>Times New Roman</vt:lpstr>
      <vt:lpstr>Office Theme</vt:lpstr>
      <vt:lpstr>MINISTRY OF EDUCATION AND TRAINING CAN THO UNIVERSITY COLLEGE OF INFORMATION AND COMMUNICATION TECHNOLOGY DEPARTMENT OF INFORMATION TECHNOLOGY</vt:lpstr>
      <vt:lpstr>CONTENT</vt:lpstr>
      <vt:lpstr>INTRODUCTION</vt:lpstr>
      <vt:lpstr>INTRODUCTION</vt:lpstr>
      <vt:lpstr>INTRODUCTION</vt:lpstr>
      <vt:lpstr>INTRODUCTION</vt:lpstr>
      <vt:lpstr>REQUIREMENTS ANALYSIS</vt:lpstr>
      <vt:lpstr>REQUIREMENTS ANALYSIS</vt:lpstr>
      <vt:lpstr>REQUIREMENTS ANALYSIS</vt:lpstr>
      <vt:lpstr>REQUIREMENTS ANALYSIS</vt:lpstr>
      <vt:lpstr>REQUIREMENTS ANALYSIS</vt:lpstr>
      <vt:lpstr>REQUIREMENTS ANALYSIS</vt:lpstr>
      <vt:lpstr>REQUIREMENTS ANALYSIS</vt:lpstr>
      <vt:lpstr>REQUIREMENTS ANALYSIS</vt:lpstr>
      <vt:lpstr>SYSTEM DESIGN</vt:lpstr>
      <vt:lpstr>SYSTEM DESIGN</vt:lpstr>
      <vt:lpstr>SYSTEM IMPLEMENTATION</vt:lpstr>
      <vt:lpstr>SYSTEM IMPLEMENTATION</vt:lpstr>
      <vt:lpstr>SYSTEM IMPLEMENTATION</vt:lpstr>
      <vt:lpstr>SYSTEM IMPLEMENTATION</vt:lpstr>
      <vt:lpstr>SYSTEM IMPLEMENTATION</vt:lpstr>
      <vt:lpstr>SYSTEM IMPLEMENTATION</vt:lpstr>
      <vt:lpstr>SYSTEM IMPLEMENTATION</vt:lpstr>
      <vt:lpstr>SYSTEM IMPLEMENTATION</vt:lpstr>
      <vt:lpstr>SYSTEM IMPLEMENTATION</vt:lpstr>
      <vt:lpstr>SYSTEM IMPLEMENTATION</vt:lpstr>
      <vt:lpstr>CONCLUSION</vt:lpstr>
      <vt:lpstr>THANK YOU FOR WATCHING</vt:lpstr>
      <vt:lpstr>INTRODUCTION</vt:lpstr>
      <vt:lpstr>REQUIREMENT ANALYSIS</vt:lpstr>
      <vt:lpstr>REQUIREMENT ANALYSIS</vt:lpstr>
      <vt:lpstr>REQUIREMENT ANALYSIS</vt:lpstr>
      <vt:lpstr>REQUIREMENT ANALYSIS</vt:lpstr>
      <vt:lpstr>REQUIREMENT ANALYSIS</vt:lpstr>
    </vt:vector>
  </TitlesOfParts>
  <Company>Can 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Admin</cp:lastModifiedBy>
  <cp:revision>339</cp:revision>
  <dcterms:created xsi:type="dcterms:W3CDTF">2022-07-01T08:15:51Z</dcterms:created>
  <dcterms:modified xsi:type="dcterms:W3CDTF">2025-12-26T08:48:15Z</dcterms:modified>
</cp:coreProperties>
</file>